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6" r:id="rId4"/>
    <p:sldMasterId id="2147483699" r:id="rId5"/>
    <p:sldMasterId id="2147483715" r:id="rId6"/>
  </p:sldMasterIdLst>
  <p:notesMasterIdLst>
    <p:notesMasterId r:id="rId17"/>
  </p:notesMasterIdLst>
  <p:sldIdLst>
    <p:sldId id="256" r:id="rId7"/>
    <p:sldId id="1873" r:id="rId8"/>
    <p:sldId id="1939" r:id="rId9"/>
    <p:sldId id="1938" r:id="rId10"/>
    <p:sldId id="312" r:id="rId11"/>
    <p:sldId id="1935" r:id="rId12"/>
    <p:sldId id="1936" r:id="rId13"/>
    <p:sldId id="1912" r:id="rId14"/>
    <p:sldId id="1788" r:id="rId15"/>
    <p:sldId id="1852" r:id="rId16"/>
  </p:sldIdLst>
  <p:sldSz cx="12801600" cy="7772400"/>
  <p:notesSz cx="7315200" cy="12344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Laura Nichols" initials="LN" lastIdx="12" clrIdx="6">
    <p:extLst>
      <p:ext uri="{19B8F6BF-5375-455C-9EA6-DF929625EA0E}">
        <p15:presenceInfo xmlns:p15="http://schemas.microsoft.com/office/powerpoint/2012/main" userId="S::laura.nichols@cigie.gov::39e1723d-7c98-418a-b4eb-b88852c45b8c" providerId="AD"/>
      </p:ext>
    </p:extLst>
  </p:cmAuthor>
  <p:cmAuthor id="1" name="Lisa Reijula" initials="LR" lastIdx="5" clrIdx="0">
    <p:extLst>
      <p:ext uri="{19B8F6BF-5375-455C-9EA6-DF929625EA0E}">
        <p15:presenceInfo xmlns:p15="http://schemas.microsoft.com/office/powerpoint/2012/main" userId="S::Lisa.Reijula@cigie.gov::517205ad-1d94-4b60-ad3f-b6471c11d2b3" providerId="AD"/>
      </p:ext>
    </p:extLst>
  </p:cmAuthor>
  <p:cmAuthor id="2" name="Ami Schaefer" initials="AS" lastIdx="2" clrIdx="1">
    <p:extLst>
      <p:ext uri="{19B8F6BF-5375-455C-9EA6-DF929625EA0E}">
        <p15:presenceInfo xmlns:p15="http://schemas.microsoft.com/office/powerpoint/2012/main" userId="S::ami.schaefer@cigie.gov::6b0bc4c9-a536-408e-9870-7d0ca6613eda" providerId="AD"/>
      </p:ext>
    </p:extLst>
  </p:cmAuthor>
  <p:cmAuthor id="3" name="Robert Westbrooks" initials="RW" lastIdx="1" clrIdx="2">
    <p:extLst>
      <p:ext uri="{19B8F6BF-5375-455C-9EA6-DF929625EA0E}">
        <p15:presenceInfo xmlns:p15="http://schemas.microsoft.com/office/powerpoint/2012/main" userId="S::robert.westbrooks@cigie.gov::ca28165a-a7b5-471a-b6e6-0a8b1275f3ff" providerId="AD"/>
      </p:ext>
    </p:extLst>
  </p:cmAuthor>
  <p:cmAuthor id="4" name="Brooke Holmes" initials="BH" lastIdx="2" clrIdx="3">
    <p:extLst>
      <p:ext uri="{19B8F6BF-5375-455C-9EA6-DF929625EA0E}">
        <p15:presenceInfo xmlns:p15="http://schemas.microsoft.com/office/powerpoint/2012/main" userId="S::brooke.holmes@cigie.gov::dcd5de9f-92c8-4904-8a1c-b23e46e6f063" providerId="AD"/>
      </p:ext>
    </p:extLst>
  </p:cmAuthor>
  <p:cmAuthor id="5" name="Sara Dendas" initials="SD" lastIdx="1" clrIdx="4">
    <p:extLst>
      <p:ext uri="{19B8F6BF-5375-455C-9EA6-DF929625EA0E}">
        <p15:presenceInfo xmlns:p15="http://schemas.microsoft.com/office/powerpoint/2012/main" userId="S::sara.dendas@cigie.gov::db76a96e-168d-4645-9638-9a36c3203475" providerId="AD"/>
      </p:ext>
    </p:extLst>
  </p:cmAuthor>
  <p:cmAuthor id="6" name="Hong Zhou" initials="HZ" lastIdx="4" clrIdx="5">
    <p:extLst>
      <p:ext uri="{19B8F6BF-5375-455C-9EA6-DF929625EA0E}">
        <p15:presenceInfo xmlns:p15="http://schemas.microsoft.com/office/powerpoint/2012/main" userId="S::Hong.Zhou@cigie.gov::b3122b07-e1a8-4b4f-8a4a-7ed0c25c011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74B6"/>
    <a:srgbClr val="0A2848"/>
    <a:srgbClr val="CEEAB0"/>
    <a:srgbClr val="0F5F99"/>
    <a:srgbClr val="E27023"/>
    <a:srgbClr val="B4D5F6"/>
    <a:srgbClr val="092848"/>
    <a:srgbClr val="808080"/>
    <a:srgbClr val="0975B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19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Reijula" userId="517205ad-1d94-4b60-ad3f-b6471c11d2b3" providerId="ADAL" clId="{56D5380A-88B7-48F8-840D-0AF18237DD41}"/>
    <pc:docChg chg="undo custSel delSld modSld sldOrd">
      <pc:chgData name="Lisa Reijula" userId="517205ad-1d94-4b60-ad3f-b6471c11d2b3" providerId="ADAL" clId="{56D5380A-88B7-48F8-840D-0AF18237DD41}" dt="2022-03-15T16:25:12.107" v="9" actId="2696"/>
      <pc:docMkLst>
        <pc:docMk/>
      </pc:docMkLst>
      <pc:sldChg chg="del ord">
        <pc:chgData name="Lisa Reijula" userId="517205ad-1d94-4b60-ad3f-b6471c11d2b3" providerId="ADAL" clId="{56D5380A-88B7-48F8-840D-0AF18237DD41}" dt="2022-03-15T16:25:12.107" v="9" actId="2696"/>
        <pc:sldMkLst>
          <pc:docMk/>
          <pc:sldMk cId="1023677019" sldId="269"/>
        </pc:sldMkLst>
      </pc:sldChg>
      <pc:sldChg chg="del">
        <pc:chgData name="Lisa Reijula" userId="517205ad-1d94-4b60-ad3f-b6471c11d2b3" providerId="ADAL" clId="{56D5380A-88B7-48F8-840D-0AF18237DD41}" dt="2022-03-15T16:22:44.549" v="8" actId="2696"/>
        <pc:sldMkLst>
          <pc:docMk/>
          <pc:sldMk cId="1142452789" sldId="1716"/>
        </pc:sldMkLst>
      </pc:sldChg>
      <pc:sldChg chg="ord">
        <pc:chgData name="Lisa Reijula" userId="517205ad-1d94-4b60-ad3f-b6471c11d2b3" providerId="ADAL" clId="{56D5380A-88B7-48F8-840D-0AF18237DD41}" dt="2022-03-14T20:43:58.020" v="4" actId="20578"/>
        <pc:sldMkLst>
          <pc:docMk/>
          <pc:sldMk cId="1131123246" sldId="193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28343053921884"/>
          <c:y val="5.3058948651925279E-2"/>
          <c:w val="0.85467121400692314"/>
          <c:h val="0.84827167997807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$ Trillion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573794309185319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235-4409-9DA9-F1CE8B41599C}"/>
                </c:ext>
              </c:extLst>
            </c:dLbl>
            <c:dLbl>
              <c:idx val="2"/>
              <c:layout>
                <c:manualLayout>
                  <c:x val="2.629517723674127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FC-4558-8EA3-F4617FE076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1" u="none" strike="noStrike" kern="1200" baseline="0">
                    <a:solidFill>
                      <a:schemeClr val="accent2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2020 Pandemic</c:v>
                </c:pt>
                <c:pt idx="1">
                  <c:v>FY19 Total Spending</c:v>
                </c:pt>
                <c:pt idx="2">
                  <c:v>2009 Recovery Act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4.45</c:v>
                </c:pt>
                <c:pt idx="2">
                  <c:v>0.86099999999999999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53-415E-AA86-CDFA2BB49E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31"/>
        <c:axId val="321544544"/>
        <c:axId val="321548152"/>
      </c:barChart>
      <c:catAx>
        <c:axId val="3215445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1548152"/>
        <c:crosses val="autoZero"/>
        <c:auto val="1"/>
        <c:lblAlgn val="r"/>
        <c:lblOffset val="100"/>
        <c:noMultiLvlLbl val="0"/>
      </c:catAx>
      <c:valAx>
        <c:axId val="321548152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21544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619364"/>
          </a:xfrm>
          <a:prstGeom prst="rect">
            <a:avLst/>
          </a:prstGeom>
        </p:spPr>
        <p:txBody>
          <a:bodyPr vert="horz" lIns="112334" tIns="56167" rIns="112334" bIns="56167" rtlCol="0"/>
          <a:lstStyle>
            <a:lvl1pPr algn="l">
              <a:defRPr sz="15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619364"/>
          </a:xfrm>
          <a:prstGeom prst="rect">
            <a:avLst/>
          </a:prstGeom>
        </p:spPr>
        <p:txBody>
          <a:bodyPr vert="horz" lIns="112334" tIns="56167" rIns="112334" bIns="56167" rtlCol="0"/>
          <a:lstStyle>
            <a:lvl1pPr algn="r">
              <a:defRPr sz="1500"/>
            </a:lvl1pPr>
          </a:lstStyle>
          <a:p>
            <a:fld id="{4E878183-B7BD-4B7F-A0E3-D438C2B0B96B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013" y="1543050"/>
            <a:ext cx="6861175" cy="4165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2334" tIns="56167" rIns="112334" bIns="5616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5940742"/>
            <a:ext cx="5852160" cy="4860608"/>
          </a:xfrm>
          <a:prstGeom prst="rect">
            <a:avLst/>
          </a:prstGeom>
        </p:spPr>
        <p:txBody>
          <a:bodyPr vert="horz" lIns="112334" tIns="56167" rIns="112334" bIns="5616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725038"/>
            <a:ext cx="3169920" cy="619362"/>
          </a:xfrm>
          <a:prstGeom prst="rect">
            <a:avLst/>
          </a:prstGeom>
        </p:spPr>
        <p:txBody>
          <a:bodyPr vert="horz" lIns="112334" tIns="56167" rIns="112334" bIns="56167" rtlCol="0" anchor="b"/>
          <a:lstStyle>
            <a:lvl1pPr algn="l">
              <a:defRPr sz="15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11725038"/>
            <a:ext cx="3169920" cy="619362"/>
          </a:xfrm>
          <a:prstGeom prst="rect">
            <a:avLst/>
          </a:prstGeom>
        </p:spPr>
        <p:txBody>
          <a:bodyPr vert="horz" lIns="112334" tIns="56167" rIns="112334" bIns="56167" rtlCol="0" anchor="b"/>
          <a:lstStyle>
            <a:lvl1pPr algn="r">
              <a:defRPr sz="1500"/>
            </a:lvl1pPr>
          </a:lstStyle>
          <a:p>
            <a:fld id="{2DF33813-28B1-4DB6-9B6A-BFDF11881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54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87552" rtl="0" eaLnBrk="1" latinLnBrk="0" hangingPunct="1">
      <a:defRPr sz="1296" kern="1200">
        <a:solidFill>
          <a:schemeClr val="tx1"/>
        </a:solidFill>
        <a:latin typeface="+mn-lt"/>
        <a:ea typeface="+mn-ea"/>
        <a:cs typeface="+mn-cs"/>
      </a:defRPr>
    </a:lvl1pPr>
    <a:lvl2pPr marL="493776" algn="l" defTabSz="987552" rtl="0" eaLnBrk="1" latinLnBrk="0" hangingPunct="1">
      <a:defRPr sz="1296" kern="1200">
        <a:solidFill>
          <a:schemeClr val="tx1"/>
        </a:solidFill>
        <a:latin typeface="+mn-lt"/>
        <a:ea typeface="+mn-ea"/>
        <a:cs typeface="+mn-cs"/>
      </a:defRPr>
    </a:lvl2pPr>
    <a:lvl3pPr marL="987552" algn="l" defTabSz="987552" rtl="0" eaLnBrk="1" latinLnBrk="0" hangingPunct="1">
      <a:defRPr sz="1296" kern="1200">
        <a:solidFill>
          <a:schemeClr val="tx1"/>
        </a:solidFill>
        <a:latin typeface="+mn-lt"/>
        <a:ea typeface="+mn-ea"/>
        <a:cs typeface="+mn-cs"/>
      </a:defRPr>
    </a:lvl3pPr>
    <a:lvl4pPr marL="1481328" algn="l" defTabSz="987552" rtl="0" eaLnBrk="1" latinLnBrk="0" hangingPunct="1">
      <a:defRPr sz="1296" kern="1200">
        <a:solidFill>
          <a:schemeClr val="tx1"/>
        </a:solidFill>
        <a:latin typeface="+mn-lt"/>
        <a:ea typeface="+mn-ea"/>
        <a:cs typeface="+mn-cs"/>
      </a:defRPr>
    </a:lvl4pPr>
    <a:lvl5pPr marL="1975104" algn="l" defTabSz="987552" rtl="0" eaLnBrk="1" latinLnBrk="0" hangingPunct="1">
      <a:defRPr sz="1296" kern="1200">
        <a:solidFill>
          <a:schemeClr val="tx1"/>
        </a:solidFill>
        <a:latin typeface="+mn-lt"/>
        <a:ea typeface="+mn-ea"/>
        <a:cs typeface="+mn-cs"/>
      </a:defRPr>
    </a:lvl5pPr>
    <a:lvl6pPr marL="2468880" algn="l" defTabSz="987552" rtl="0" eaLnBrk="1" latinLnBrk="0" hangingPunct="1">
      <a:defRPr sz="1296" kern="1200">
        <a:solidFill>
          <a:schemeClr val="tx1"/>
        </a:solidFill>
        <a:latin typeface="+mn-lt"/>
        <a:ea typeface="+mn-ea"/>
        <a:cs typeface="+mn-cs"/>
      </a:defRPr>
    </a:lvl6pPr>
    <a:lvl7pPr marL="2962656" algn="l" defTabSz="987552" rtl="0" eaLnBrk="1" latinLnBrk="0" hangingPunct="1">
      <a:defRPr sz="1296" kern="1200">
        <a:solidFill>
          <a:schemeClr val="tx1"/>
        </a:solidFill>
        <a:latin typeface="+mn-lt"/>
        <a:ea typeface="+mn-ea"/>
        <a:cs typeface="+mn-cs"/>
      </a:defRPr>
    </a:lvl7pPr>
    <a:lvl8pPr marL="3456432" algn="l" defTabSz="987552" rtl="0" eaLnBrk="1" latinLnBrk="0" hangingPunct="1">
      <a:defRPr sz="1296" kern="1200">
        <a:solidFill>
          <a:schemeClr val="tx1"/>
        </a:solidFill>
        <a:latin typeface="+mn-lt"/>
        <a:ea typeface="+mn-ea"/>
        <a:cs typeface="+mn-cs"/>
      </a:defRPr>
    </a:lvl8pPr>
    <a:lvl9pPr marL="3950208" algn="l" defTabSz="987552" rtl="0" eaLnBrk="1" latinLnBrk="0" hangingPunct="1">
      <a:defRPr sz="129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568105"/>
            <a:ext cx="9601200" cy="1691958"/>
          </a:xfrm>
        </p:spPr>
        <p:txBody>
          <a:bodyPr anchor="b"/>
          <a:lstStyle>
            <a:lvl1pPr algn="ctr">
              <a:defRPr sz="6300">
                <a:solidFill>
                  <a:srgbClr val="09284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364415"/>
            <a:ext cx="9601200" cy="969528"/>
          </a:xfrm>
        </p:spPr>
        <p:txBody>
          <a:bodyPr/>
          <a:lstStyle>
            <a:lvl1pPr marL="0" indent="0" algn="ctr">
              <a:buNone/>
              <a:defRPr sz="2520">
                <a:solidFill>
                  <a:srgbClr val="092848"/>
                </a:solidFill>
              </a:defRPr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F53-1532-4BE6-AEFF-089233CEC5A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2B943A-D4CD-4658-BCEB-BD28253315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47" y="107827"/>
            <a:ext cx="12603506" cy="5998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5372E4-9EAA-4B25-86A1-65E89A51A1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0233" y="5846913"/>
            <a:ext cx="1077076" cy="106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85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2641" y="654347"/>
            <a:ext cx="4128849" cy="181356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119082"/>
            <a:ext cx="6480810" cy="5523442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2641" y="2467907"/>
            <a:ext cx="4128849" cy="4319800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F53-1532-4BE6-AEFF-089233CEC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75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F53-1532-4BE6-AEFF-089233CEC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7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413808"/>
            <a:ext cx="2760345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413808"/>
            <a:ext cx="8121015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F53-1532-4BE6-AEFF-089233CEC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66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568105"/>
            <a:ext cx="9601200" cy="1691958"/>
          </a:xfrm>
        </p:spPr>
        <p:txBody>
          <a:bodyPr anchor="b"/>
          <a:lstStyle>
            <a:lvl1pPr algn="ctr">
              <a:defRPr sz="6300">
                <a:solidFill>
                  <a:srgbClr val="09284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364415"/>
            <a:ext cx="9601200" cy="969528"/>
          </a:xfrm>
        </p:spPr>
        <p:txBody>
          <a:bodyPr/>
          <a:lstStyle>
            <a:lvl1pPr marL="0" indent="0" algn="ctr">
              <a:buNone/>
              <a:defRPr sz="2520">
                <a:solidFill>
                  <a:srgbClr val="092848"/>
                </a:solidFill>
              </a:defRPr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F53-1532-4BE6-AEFF-089233CEC5A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2B943A-D4CD-4658-BCEB-BD28253315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47" y="107827"/>
            <a:ext cx="12603506" cy="5998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5372E4-9EAA-4B25-86A1-65E89A51A1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0233" y="5846913"/>
            <a:ext cx="1077076" cy="106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72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662" y="253581"/>
            <a:ext cx="11041380" cy="816684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92848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390" y="1716825"/>
            <a:ext cx="10681651" cy="4931516"/>
          </a:xfrm>
        </p:spPr>
        <p:txBody>
          <a:bodyPr/>
          <a:lstStyle>
            <a:lvl1pPr>
              <a:defRPr>
                <a:solidFill>
                  <a:srgbClr val="092848"/>
                </a:solidFill>
                <a:latin typeface="Franklin Gothic Book" panose="020B0503020102020204" pitchFamily="34" charset="0"/>
              </a:defRPr>
            </a:lvl1pPr>
            <a:lvl2pPr marL="720090" indent="-240030">
              <a:buFont typeface="Franklin Gothic Book" panose="020B0503020102020204" pitchFamily="34" charset="0"/>
              <a:buChar char="○"/>
              <a:defRPr>
                <a:solidFill>
                  <a:srgbClr val="092848"/>
                </a:solidFill>
                <a:latin typeface="Franklin Gothic Book" panose="020B0503020102020204" pitchFamily="34" charset="0"/>
              </a:defRPr>
            </a:lvl2pPr>
            <a:lvl3pPr marL="1200150" indent="-240030">
              <a:buFont typeface="Wingdings" panose="05000000000000000000" pitchFamily="2" charset="2"/>
              <a:buChar char="§"/>
              <a:defRPr>
                <a:solidFill>
                  <a:srgbClr val="092848"/>
                </a:solidFill>
                <a:latin typeface="Franklin Gothic Book" panose="020B0503020102020204" pitchFamily="34" charset="0"/>
              </a:defRPr>
            </a:lvl3pPr>
            <a:lvl4pPr marL="1680210" indent="-240030">
              <a:buFont typeface="Franklin Gothic Book" panose="020B0503020102020204" pitchFamily="34" charset="0"/>
              <a:buChar char="□"/>
              <a:defRPr>
                <a:solidFill>
                  <a:srgbClr val="092848"/>
                </a:solidFill>
                <a:latin typeface="Franklin Gothic Book" panose="020B0503020102020204" pitchFamily="34" charset="0"/>
              </a:defRPr>
            </a:lvl4pPr>
            <a:lvl5pPr marL="2160270" indent="-240030">
              <a:buFont typeface="Franklin Gothic Book" panose="020B0503020102020204" pitchFamily="34" charset="0"/>
              <a:buChar char="–"/>
              <a:defRPr>
                <a:solidFill>
                  <a:srgbClr val="092848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B76395-91F7-4AE3-BE05-BCED9CC251A6}"/>
              </a:ext>
            </a:extLst>
          </p:cNvPr>
          <p:cNvCxnSpPr/>
          <p:nvPr userDrawn="1"/>
        </p:nvCxnSpPr>
        <p:spPr>
          <a:xfrm>
            <a:off x="-1" y="1161311"/>
            <a:ext cx="4572000" cy="0"/>
          </a:xfrm>
          <a:prstGeom prst="line">
            <a:avLst/>
          </a:prstGeom>
          <a:ln w="28575">
            <a:solidFill>
              <a:srgbClr val="002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C4ED2CE-D849-40C2-82ED-36D2F1DFCA8F}"/>
              </a:ext>
            </a:extLst>
          </p:cNvPr>
          <p:cNvCxnSpPr/>
          <p:nvPr userDrawn="1"/>
        </p:nvCxnSpPr>
        <p:spPr>
          <a:xfrm>
            <a:off x="220492" y="1255345"/>
            <a:ext cx="4572000" cy="0"/>
          </a:xfrm>
          <a:prstGeom prst="line">
            <a:avLst/>
          </a:prstGeom>
          <a:ln w="28575">
            <a:solidFill>
              <a:srgbClr val="0D74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444C215-101C-4D1D-8FA2-D2022582FDCB}"/>
              </a:ext>
            </a:extLst>
          </p:cNvPr>
          <p:cNvCxnSpPr/>
          <p:nvPr userDrawn="1"/>
        </p:nvCxnSpPr>
        <p:spPr>
          <a:xfrm>
            <a:off x="0" y="7412477"/>
            <a:ext cx="12072026" cy="0"/>
          </a:xfrm>
          <a:prstGeom prst="line">
            <a:avLst/>
          </a:prstGeom>
          <a:ln w="19050">
            <a:solidFill>
              <a:srgbClr val="002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7421E71-0845-42CE-8BEF-5498636E5E51}"/>
              </a:ext>
            </a:extLst>
          </p:cNvPr>
          <p:cNvSpPr txBox="1"/>
          <p:nvPr userDrawn="1"/>
        </p:nvSpPr>
        <p:spPr>
          <a:xfrm>
            <a:off x="340662" y="7289366"/>
            <a:ext cx="305724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rgbClr val="0D74B6"/>
                </a:solidFill>
              </a:rPr>
              <a:t>PANDEMIC RESPONSE ACCOUNTABILITY COMMITTEE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8A1790-1F08-4F7A-99AB-D4D4C63368BD}"/>
              </a:ext>
            </a:extLst>
          </p:cNvPr>
          <p:cNvSpPr/>
          <p:nvPr userDrawn="1"/>
        </p:nvSpPr>
        <p:spPr>
          <a:xfrm>
            <a:off x="0" y="7219667"/>
            <a:ext cx="12169302" cy="34684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2C738924-840A-48AE-A3BF-A7A90E706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73431" y="7203864"/>
            <a:ext cx="2880360" cy="41380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7B8F53-1532-4BE6-AEFF-089233CEC5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82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1937704"/>
            <a:ext cx="11041380" cy="323310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5201392"/>
            <a:ext cx="11041380" cy="170021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F53-1532-4BE6-AEFF-089233CEC5A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8023889-2F2C-4087-9CC1-0D563B2867BC}"/>
              </a:ext>
            </a:extLst>
          </p:cNvPr>
          <p:cNvCxnSpPr/>
          <p:nvPr userDrawn="1"/>
        </p:nvCxnSpPr>
        <p:spPr>
          <a:xfrm>
            <a:off x="865761" y="5178834"/>
            <a:ext cx="4572000" cy="0"/>
          </a:xfrm>
          <a:prstGeom prst="line">
            <a:avLst/>
          </a:prstGeom>
          <a:ln w="28575">
            <a:solidFill>
              <a:srgbClr val="092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03F4D2-4513-484C-A685-BCA111DFE2B2}"/>
              </a:ext>
            </a:extLst>
          </p:cNvPr>
          <p:cNvCxnSpPr/>
          <p:nvPr userDrawn="1"/>
        </p:nvCxnSpPr>
        <p:spPr>
          <a:xfrm>
            <a:off x="1086254" y="5272868"/>
            <a:ext cx="4572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BD1836A-DD4A-4895-B4D8-BB46FC12ED97}"/>
              </a:ext>
            </a:extLst>
          </p:cNvPr>
          <p:cNvSpPr txBox="1"/>
          <p:nvPr userDrawn="1"/>
        </p:nvSpPr>
        <p:spPr>
          <a:xfrm>
            <a:off x="1562303" y="7216787"/>
            <a:ext cx="30572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PANDEMIC RESPONSE ACCOUNTABILITY COMMITTEE</a:t>
            </a:r>
          </a:p>
        </p:txBody>
      </p:sp>
    </p:spTree>
    <p:extLst>
      <p:ext uri="{BB962C8B-B14F-4D97-AF65-F5344CB8AC3E}">
        <p14:creationId xmlns:p14="http://schemas.microsoft.com/office/powerpoint/2010/main" val="410072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662" y="253581"/>
            <a:ext cx="11041380" cy="816684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92848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390" y="1716825"/>
            <a:ext cx="10681651" cy="4931516"/>
          </a:xfrm>
        </p:spPr>
        <p:txBody>
          <a:bodyPr/>
          <a:lstStyle>
            <a:lvl1pPr>
              <a:defRPr>
                <a:solidFill>
                  <a:srgbClr val="092848"/>
                </a:solidFill>
                <a:latin typeface="Franklin Gothic Book" panose="020B0503020102020204" pitchFamily="34" charset="0"/>
              </a:defRPr>
            </a:lvl1pPr>
            <a:lvl2pPr marL="720090" indent="-240030">
              <a:buFont typeface="Franklin Gothic Book" panose="020B0503020102020204" pitchFamily="34" charset="0"/>
              <a:buChar char="○"/>
              <a:defRPr>
                <a:solidFill>
                  <a:srgbClr val="092848"/>
                </a:solidFill>
                <a:latin typeface="Franklin Gothic Book" panose="020B0503020102020204" pitchFamily="34" charset="0"/>
              </a:defRPr>
            </a:lvl2pPr>
            <a:lvl3pPr marL="1200150" indent="-240030">
              <a:buFont typeface="Wingdings" panose="05000000000000000000" pitchFamily="2" charset="2"/>
              <a:buChar char="§"/>
              <a:defRPr>
                <a:solidFill>
                  <a:srgbClr val="092848"/>
                </a:solidFill>
                <a:latin typeface="Franklin Gothic Book" panose="020B0503020102020204" pitchFamily="34" charset="0"/>
              </a:defRPr>
            </a:lvl3pPr>
            <a:lvl4pPr marL="1680210" indent="-240030">
              <a:buFont typeface="Franklin Gothic Book" panose="020B0503020102020204" pitchFamily="34" charset="0"/>
              <a:buChar char="□"/>
              <a:defRPr>
                <a:solidFill>
                  <a:srgbClr val="092848"/>
                </a:solidFill>
                <a:latin typeface="Franklin Gothic Book" panose="020B0503020102020204" pitchFamily="34" charset="0"/>
              </a:defRPr>
            </a:lvl4pPr>
            <a:lvl5pPr marL="2160270" indent="-240030">
              <a:buFont typeface="Franklin Gothic Book" panose="020B0503020102020204" pitchFamily="34" charset="0"/>
              <a:buChar char="–"/>
              <a:defRPr>
                <a:solidFill>
                  <a:srgbClr val="092848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B76395-91F7-4AE3-BE05-BCED9CC251A6}"/>
              </a:ext>
            </a:extLst>
          </p:cNvPr>
          <p:cNvCxnSpPr/>
          <p:nvPr userDrawn="1"/>
        </p:nvCxnSpPr>
        <p:spPr>
          <a:xfrm>
            <a:off x="-1" y="1161311"/>
            <a:ext cx="4572000" cy="0"/>
          </a:xfrm>
          <a:prstGeom prst="line">
            <a:avLst/>
          </a:prstGeom>
          <a:ln w="28575">
            <a:solidFill>
              <a:srgbClr val="002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C4ED2CE-D849-40C2-82ED-36D2F1DFCA8F}"/>
              </a:ext>
            </a:extLst>
          </p:cNvPr>
          <p:cNvCxnSpPr/>
          <p:nvPr userDrawn="1"/>
        </p:nvCxnSpPr>
        <p:spPr>
          <a:xfrm>
            <a:off x="220492" y="1255345"/>
            <a:ext cx="4572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444C215-101C-4D1D-8FA2-D2022582FDCB}"/>
              </a:ext>
            </a:extLst>
          </p:cNvPr>
          <p:cNvCxnSpPr/>
          <p:nvPr userDrawn="1"/>
        </p:nvCxnSpPr>
        <p:spPr>
          <a:xfrm>
            <a:off x="0" y="7412477"/>
            <a:ext cx="12072026" cy="0"/>
          </a:xfrm>
          <a:prstGeom prst="line">
            <a:avLst/>
          </a:prstGeom>
          <a:ln w="19050">
            <a:solidFill>
              <a:srgbClr val="002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7421E71-0845-42CE-8BEF-5498636E5E51}"/>
              </a:ext>
            </a:extLst>
          </p:cNvPr>
          <p:cNvSpPr txBox="1"/>
          <p:nvPr userDrawn="1"/>
        </p:nvSpPr>
        <p:spPr>
          <a:xfrm>
            <a:off x="340662" y="7289366"/>
            <a:ext cx="305724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rgbClr val="0D74B6"/>
                </a:solidFill>
              </a:rPr>
              <a:t>PANDEMIC RESPONSE ACCOUNTABILITY COMMITTEE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8A1790-1F08-4F7A-99AB-D4D4C63368BD}"/>
              </a:ext>
            </a:extLst>
          </p:cNvPr>
          <p:cNvSpPr/>
          <p:nvPr userDrawn="1"/>
        </p:nvSpPr>
        <p:spPr>
          <a:xfrm>
            <a:off x="0" y="7219667"/>
            <a:ext cx="12169302" cy="34684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2C738924-840A-48AE-A3BF-A7A90E706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73431" y="7203864"/>
            <a:ext cx="2880360" cy="41380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7B8F53-1532-4BE6-AEFF-089233CEC5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60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1937704"/>
            <a:ext cx="11041380" cy="323310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5201392"/>
            <a:ext cx="11041380" cy="170021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F53-1532-4BE6-AEFF-089233CEC5A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8023889-2F2C-4087-9CC1-0D563B2867BC}"/>
              </a:ext>
            </a:extLst>
          </p:cNvPr>
          <p:cNvCxnSpPr/>
          <p:nvPr userDrawn="1"/>
        </p:nvCxnSpPr>
        <p:spPr>
          <a:xfrm>
            <a:off x="865761" y="5178834"/>
            <a:ext cx="4572000" cy="0"/>
          </a:xfrm>
          <a:prstGeom prst="line">
            <a:avLst/>
          </a:prstGeom>
          <a:ln w="28575">
            <a:solidFill>
              <a:srgbClr val="092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03F4D2-4513-484C-A685-BCA111DFE2B2}"/>
              </a:ext>
            </a:extLst>
          </p:cNvPr>
          <p:cNvCxnSpPr/>
          <p:nvPr userDrawn="1"/>
        </p:nvCxnSpPr>
        <p:spPr>
          <a:xfrm>
            <a:off x="1086254" y="5272868"/>
            <a:ext cx="4572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BD1836A-DD4A-4895-B4D8-BB46FC12ED97}"/>
              </a:ext>
            </a:extLst>
          </p:cNvPr>
          <p:cNvSpPr txBox="1"/>
          <p:nvPr userDrawn="1"/>
        </p:nvSpPr>
        <p:spPr>
          <a:xfrm>
            <a:off x="1562303" y="7216787"/>
            <a:ext cx="30572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PANDEMIC RESPONSE ACCOUNTABILITY COMMITTEE</a:t>
            </a:r>
          </a:p>
        </p:txBody>
      </p:sp>
    </p:spTree>
    <p:extLst>
      <p:ext uri="{BB962C8B-B14F-4D97-AF65-F5344CB8AC3E}">
        <p14:creationId xmlns:p14="http://schemas.microsoft.com/office/powerpoint/2010/main" val="2731422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069042"/>
            <a:ext cx="544068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069042"/>
            <a:ext cx="544068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F53-1532-4BE6-AEFF-089233CEC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19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413809"/>
            <a:ext cx="1104138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1905318"/>
            <a:ext cx="5415676" cy="9337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2839085"/>
            <a:ext cx="5415676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1905318"/>
            <a:ext cx="5442347" cy="9337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2839085"/>
            <a:ext cx="5442347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F53-1532-4BE6-AEFF-089233CEC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94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662" y="253581"/>
            <a:ext cx="11041380" cy="816684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92848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390" y="1716825"/>
            <a:ext cx="10681651" cy="4931516"/>
          </a:xfrm>
        </p:spPr>
        <p:txBody>
          <a:bodyPr/>
          <a:lstStyle>
            <a:lvl1pPr>
              <a:defRPr>
                <a:solidFill>
                  <a:srgbClr val="092848"/>
                </a:solidFill>
                <a:latin typeface="Franklin Gothic Book" panose="020B0503020102020204" pitchFamily="34" charset="0"/>
              </a:defRPr>
            </a:lvl1pPr>
            <a:lvl2pPr marL="720090" indent="-240030">
              <a:buFont typeface="Franklin Gothic Book" panose="020B0503020102020204" pitchFamily="34" charset="0"/>
              <a:buChar char="○"/>
              <a:defRPr>
                <a:solidFill>
                  <a:srgbClr val="092848"/>
                </a:solidFill>
                <a:latin typeface="Franklin Gothic Book" panose="020B0503020102020204" pitchFamily="34" charset="0"/>
              </a:defRPr>
            </a:lvl2pPr>
            <a:lvl3pPr marL="1200150" indent="-240030">
              <a:buFont typeface="Wingdings" panose="05000000000000000000" pitchFamily="2" charset="2"/>
              <a:buChar char="§"/>
              <a:defRPr>
                <a:solidFill>
                  <a:srgbClr val="092848"/>
                </a:solidFill>
                <a:latin typeface="Franklin Gothic Book" panose="020B0503020102020204" pitchFamily="34" charset="0"/>
              </a:defRPr>
            </a:lvl3pPr>
            <a:lvl4pPr marL="1680210" indent="-240030">
              <a:buFont typeface="Franklin Gothic Book" panose="020B0503020102020204" pitchFamily="34" charset="0"/>
              <a:buChar char="□"/>
              <a:defRPr>
                <a:solidFill>
                  <a:srgbClr val="092848"/>
                </a:solidFill>
                <a:latin typeface="Franklin Gothic Book" panose="020B0503020102020204" pitchFamily="34" charset="0"/>
              </a:defRPr>
            </a:lvl4pPr>
            <a:lvl5pPr marL="2160270" indent="-240030">
              <a:buFont typeface="Franklin Gothic Book" panose="020B0503020102020204" pitchFamily="34" charset="0"/>
              <a:buChar char="–"/>
              <a:defRPr>
                <a:solidFill>
                  <a:srgbClr val="092848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B76395-91F7-4AE3-BE05-BCED9CC251A6}"/>
              </a:ext>
            </a:extLst>
          </p:cNvPr>
          <p:cNvCxnSpPr/>
          <p:nvPr userDrawn="1"/>
        </p:nvCxnSpPr>
        <p:spPr>
          <a:xfrm>
            <a:off x="-1" y="1161311"/>
            <a:ext cx="4572000" cy="0"/>
          </a:xfrm>
          <a:prstGeom prst="line">
            <a:avLst/>
          </a:prstGeom>
          <a:ln w="28575">
            <a:solidFill>
              <a:srgbClr val="002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C4ED2CE-D849-40C2-82ED-36D2F1DFCA8F}"/>
              </a:ext>
            </a:extLst>
          </p:cNvPr>
          <p:cNvCxnSpPr/>
          <p:nvPr userDrawn="1"/>
        </p:nvCxnSpPr>
        <p:spPr>
          <a:xfrm>
            <a:off x="220492" y="1255345"/>
            <a:ext cx="4572000" cy="0"/>
          </a:xfrm>
          <a:prstGeom prst="line">
            <a:avLst/>
          </a:prstGeom>
          <a:ln w="28575">
            <a:solidFill>
              <a:srgbClr val="0D74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444C215-101C-4D1D-8FA2-D2022582FDCB}"/>
              </a:ext>
            </a:extLst>
          </p:cNvPr>
          <p:cNvCxnSpPr/>
          <p:nvPr userDrawn="1"/>
        </p:nvCxnSpPr>
        <p:spPr>
          <a:xfrm>
            <a:off x="0" y="7412477"/>
            <a:ext cx="12072026" cy="0"/>
          </a:xfrm>
          <a:prstGeom prst="line">
            <a:avLst/>
          </a:prstGeom>
          <a:ln w="19050">
            <a:solidFill>
              <a:srgbClr val="002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7421E71-0845-42CE-8BEF-5498636E5E51}"/>
              </a:ext>
            </a:extLst>
          </p:cNvPr>
          <p:cNvSpPr txBox="1"/>
          <p:nvPr userDrawn="1"/>
        </p:nvSpPr>
        <p:spPr>
          <a:xfrm>
            <a:off x="340662" y="7289366"/>
            <a:ext cx="305724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rgbClr val="0D74B6"/>
                </a:solidFill>
              </a:rPr>
              <a:t>PANDEMIC RESPONSE ACCOUNTABILITY COMMITTEE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8A1790-1F08-4F7A-99AB-D4D4C63368BD}"/>
              </a:ext>
            </a:extLst>
          </p:cNvPr>
          <p:cNvSpPr/>
          <p:nvPr userDrawn="1"/>
        </p:nvSpPr>
        <p:spPr>
          <a:xfrm>
            <a:off x="0" y="7219667"/>
            <a:ext cx="12169302" cy="34684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2C738924-840A-48AE-A3BF-A7A90E706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73431" y="7203864"/>
            <a:ext cx="2880360" cy="413808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67B8F53-1532-4BE6-AEFF-089233CEC5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56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F53-1532-4BE6-AEFF-089233CEC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34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F53-1532-4BE6-AEFF-089233CEC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2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8160"/>
            <a:ext cx="4128849" cy="181356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119082"/>
            <a:ext cx="6480810" cy="5523442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F53-1532-4BE6-AEFF-089233CEC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60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8160"/>
            <a:ext cx="4128849" cy="181356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119082"/>
            <a:ext cx="6480810" cy="5523442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F53-1532-4BE6-AEFF-089233CEC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00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2641" y="654347"/>
            <a:ext cx="4128849" cy="181356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119082"/>
            <a:ext cx="6480810" cy="5523442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2641" y="2467907"/>
            <a:ext cx="4128849" cy="4319800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F53-1532-4BE6-AEFF-089233CEC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934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F53-1532-4BE6-AEFF-089233CEC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699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413808"/>
            <a:ext cx="2760345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413808"/>
            <a:ext cx="8121015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F53-1532-4BE6-AEFF-089233CEC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01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69" y="1754526"/>
            <a:ext cx="11041380" cy="3233102"/>
          </a:xfrm>
        </p:spPr>
        <p:txBody>
          <a:bodyPr anchor="b"/>
          <a:lstStyle>
            <a:lvl1pPr>
              <a:defRPr sz="63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D1836A-DD4A-4895-B4D8-BB46FC12ED97}"/>
              </a:ext>
            </a:extLst>
          </p:cNvPr>
          <p:cNvSpPr txBox="1"/>
          <p:nvPr userDrawn="1"/>
        </p:nvSpPr>
        <p:spPr>
          <a:xfrm>
            <a:off x="1562303" y="7216787"/>
            <a:ext cx="30572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PANDEMIC RESPONSE ACCOUNTABILITY COMMITTEE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0D93E54-96C5-439E-BAC7-25919433B86A}"/>
              </a:ext>
            </a:extLst>
          </p:cNvPr>
          <p:cNvCxnSpPr/>
          <p:nvPr userDrawn="1"/>
        </p:nvCxnSpPr>
        <p:spPr>
          <a:xfrm>
            <a:off x="-1" y="5142292"/>
            <a:ext cx="4572000" cy="0"/>
          </a:xfrm>
          <a:prstGeom prst="line">
            <a:avLst/>
          </a:prstGeom>
          <a:ln w="28575">
            <a:solidFill>
              <a:srgbClr val="092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570AAA-CAAD-43E0-B23B-EB56D62D9ACD}"/>
              </a:ext>
            </a:extLst>
          </p:cNvPr>
          <p:cNvCxnSpPr/>
          <p:nvPr userDrawn="1"/>
        </p:nvCxnSpPr>
        <p:spPr>
          <a:xfrm>
            <a:off x="476969" y="5236326"/>
            <a:ext cx="4572000" cy="0"/>
          </a:xfrm>
          <a:prstGeom prst="line">
            <a:avLst/>
          </a:prstGeom>
          <a:ln w="28575">
            <a:solidFill>
              <a:srgbClr val="CD2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1092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568105"/>
            <a:ext cx="9601200" cy="1691958"/>
          </a:xfrm>
        </p:spPr>
        <p:txBody>
          <a:bodyPr anchor="b"/>
          <a:lstStyle>
            <a:lvl1pPr algn="ctr">
              <a:defRPr sz="6300">
                <a:solidFill>
                  <a:srgbClr val="09284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364415"/>
            <a:ext cx="9601200" cy="969528"/>
          </a:xfrm>
        </p:spPr>
        <p:txBody>
          <a:bodyPr/>
          <a:lstStyle>
            <a:lvl1pPr marL="0" indent="0" algn="ctr">
              <a:buNone/>
              <a:defRPr sz="2520">
                <a:solidFill>
                  <a:srgbClr val="092848"/>
                </a:solidFill>
              </a:defRPr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F53-1532-4BE6-AEFF-089233CEC5A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2B943A-D4CD-4658-BCEB-BD28253315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47" y="106290"/>
            <a:ext cx="12603506" cy="621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586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8527B8-C637-4AA6-9ACB-A7767F62DC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47" y="106290"/>
            <a:ext cx="12603506" cy="621183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23A4FC9-9308-48C9-856B-5BC5844C087B}"/>
              </a:ext>
            </a:extLst>
          </p:cNvPr>
          <p:cNvCxnSpPr/>
          <p:nvPr userDrawn="1"/>
        </p:nvCxnSpPr>
        <p:spPr>
          <a:xfrm>
            <a:off x="3487825" y="6403714"/>
            <a:ext cx="7498080" cy="0"/>
          </a:xfrm>
          <a:prstGeom prst="line">
            <a:avLst/>
          </a:prstGeom>
          <a:ln w="19050">
            <a:solidFill>
              <a:srgbClr val="CD2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398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1937704"/>
            <a:ext cx="11041380" cy="323310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5201392"/>
            <a:ext cx="11041380" cy="170021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F53-1532-4BE6-AEFF-089233CEC5A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8023889-2F2C-4087-9CC1-0D563B2867BC}"/>
              </a:ext>
            </a:extLst>
          </p:cNvPr>
          <p:cNvCxnSpPr/>
          <p:nvPr userDrawn="1"/>
        </p:nvCxnSpPr>
        <p:spPr>
          <a:xfrm>
            <a:off x="865761" y="5178834"/>
            <a:ext cx="4572000" cy="0"/>
          </a:xfrm>
          <a:prstGeom prst="line">
            <a:avLst/>
          </a:prstGeom>
          <a:ln w="28575">
            <a:solidFill>
              <a:srgbClr val="092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03F4D2-4513-484C-A685-BCA111DFE2B2}"/>
              </a:ext>
            </a:extLst>
          </p:cNvPr>
          <p:cNvCxnSpPr/>
          <p:nvPr userDrawn="1"/>
        </p:nvCxnSpPr>
        <p:spPr>
          <a:xfrm>
            <a:off x="1086254" y="5272868"/>
            <a:ext cx="4572000" cy="0"/>
          </a:xfrm>
          <a:prstGeom prst="line">
            <a:avLst/>
          </a:prstGeom>
          <a:ln w="28575">
            <a:solidFill>
              <a:srgbClr val="CD2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BD1836A-DD4A-4895-B4D8-BB46FC12ED97}"/>
              </a:ext>
            </a:extLst>
          </p:cNvPr>
          <p:cNvSpPr txBox="1"/>
          <p:nvPr userDrawn="1"/>
        </p:nvSpPr>
        <p:spPr>
          <a:xfrm>
            <a:off x="1562303" y="7216787"/>
            <a:ext cx="30572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PANDEMIC RESPONSE ACCOUNTABILITY COMMITTEE</a:t>
            </a:r>
          </a:p>
        </p:txBody>
      </p:sp>
    </p:spTree>
    <p:extLst>
      <p:ext uri="{BB962C8B-B14F-4D97-AF65-F5344CB8AC3E}">
        <p14:creationId xmlns:p14="http://schemas.microsoft.com/office/powerpoint/2010/main" val="19281136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662" y="253581"/>
            <a:ext cx="11041380" cy="816684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92848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662" y="1716825"/>
            <a:ext cx="11041380" cy="4931516"/>
          </a:xfrm>
        </p:spPr>
        <p:txBody>
          <a:bodyPr/>
          <a:lstStyle>
            <a:lvl1pPr>
              <a:defRPr>
                <a:solidFill>
                  <a:srgbClr val="092848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092848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092848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092848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092848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B76395-91F7-4AE3-BE05-BCED9CC251A6}"/>
              </a:ext>
            </a:extLst>
          </p:cNvPr>
          <p:cNvCxnSpPr/>
          <p:nvPr userDrawn="1"/>
        </p:nvCxnSpPr>
        <p:spPr>
          <a:xfrm>
            <a:off x="-1" y="1161311"/>
            <a:ext cx="4572000" cy="0"/>
          </a:xfrm>
          <a:prstGeom prst="line">
            <a:avLst/>
          </a:prstGeom>
          <a:ln w="28575">
            <a:solidFill>
              <a:srgbClr val="092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C4ED2CE-D849-40C2-82ED-36D2F1DFCA8F}"/>
              </a:ext>
            </a:extLst>
          </p:cNvPr>
          <p:cNvCxnSpPr/>
          <p:nvPr userDrawn="1"/>
        </p:nvCxnSpPr>
        <p:spPr>
          <a:xfrm>
            <a:off x="220492" y="1255345"/>
            <a:ext cx="4572000" cy="0"/>
          </a:xfrm>
          <a:prstGeom prst="line">
            <a:avLst/>
          </a:prstGeom>
          <a:ln w="28575">
            <a:solidFill>
              <a:srgbClr val="CD2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7421E71-0845-42CE-8BEF-5498636E5E51}"/>
              </a:ext>
            </a:extLst>
          </p:cNvPr>
          <p:cNvSpPr txBox="1"/>
          <p:nvPr userDrawn="1"/>
        </p:nvSpPr>
        <p:spPr>
          <a:xfrm>
            <a:off x="231643" y="7203240"/>
            <a:ext cx="30572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accent1"/>
                </a:solidFill>
              </a:rPr>
              <a:t>PANDEMIC RESPONSE ACCOUNTABILITY COMMITTEE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DE756AC-AB93-4BAC-B810-1165CE5AEA7D}"/>
              </a:ext>
            </a:extLst>
          </p:cNvPr>
          <p:cNvCxnSpPr>
            <a:cxnSpLocks/>
          </p:cNvCxnSpPr>
          <p:nvPr userDrawn="1"/>
        </p:nvCxnSpPr>
        <p:spPr>
          <a:xfrm flipV="1">
            <a:off x="-1" y="7331926"/>
            <a:ext cx="220493" cy="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629650-B0D6-48A2-98ED-4437CB95E4AD}"/>
              </a:ext>
            </a:extLst>
          </p:cNvPr>
          <p:cNvCxnSpPr>
            <a:cxnSpLocks/>
          </p:cNvCxnSpPr>
          <p:nvPr userDrawn="1"/>
        </p:nvCxnSpPr>
        <p:spPr>
          <a:xfrm>
            <a:off x="3267305" y="7331926"/>
            <a:ext cx="855298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670D16F-04F7-4ED9-8FC7-FDFF48485E5F}"/>
              </a:ext>
            </a:extLst>
          </p:cNvPr>
          <p:cNvSpPr txBox="1"/>
          <p:nvPr userDrawn="1"/>
        </p:nvSpPr>
        <p:spPr>
          <a:xfrm>
            <a:off x="11955565" y="7383832"/>
            <a:ext cx="7083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8A24BB1-CFE4-4778-A81E-8A8797671BD1}" type="slidenum">
              <a:rPr lang="en-US" sz="1000" smtClean="0">
                <a:solidFill>
                  <a:schemeClr val="accent5"/>
                </a:solidFill>
              </a:rPr>
              <a:t>‹#›</a:t>
            </a:fld>
            <a:endParaRPr lang="en-US" sz="100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8378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69" y="1754526"/>
            <a:ext cx="11041380" cy="3233102"/>
          </a:xfrm>
        </p:spPr>
        <p:txBody>
          <a:bodyPr anchor="b"/>
          <a:lstStyle>
            <a:lvl1pPr>
              <a:defRPr sz="63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D1836A-DD4A-4895-B4D8-BB46FC12ED97}"/>
              </a:ext>
            </a:extLst>
          </p:cNvPr>
          <p:cNvSpPr txBox="1"/>
          <p:nvPr userDrawn="1"/>
        </p:nvSpPr>
        <p:spPr>
          <a:xfrm>
            <a:off x="1562303" y="7216787"/>
            <a:ext cx="30572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PANDEMIC RESPONSE ACCOUNTABILITY COMMITTEE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0D93E54-96C5-439E-BAC7-25919433B86A}"/>
              </a:ext>
            </a:extLst>
          </p:cNvPr>
          <p:cNvCxnSpPr/>
          <p:nvPr userDrawn="1"/>
        </p:nvCxnSpPr>
        <p:spPr>
          <a:xfrm>
            <a:off x="-1" y="5142292"/>
            <a:ext cx="4572000" cy="0"/>
          </a:xfrm>
          <a:prstGeom prst="line">
            <a:avLst/>
          </a:prstGeom>
          <a:ln w="28575">
            <a:solidFill>
              <a:srgbClr val="092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570AAA-CAAD-43E0-B23B-EB56D62D9ACD}"/>
              </a:ext>
            </a:extLst>
          </p:cNvPr>
          <p:cNvCxnSpPr/>
          <p:nvPr userDrawn="1"/>
        </p:nvCxnSpPr>
        <p:spPr>
          <a:xfrm>
            <a:off x="476969" y="5236326"/>
            <a:ext cx="4572000" cy="0"/>
          </a:xfrm>
          <a:prstGeom prst="line">
            <a:avLst/>
          </a:prstGeom>
          <a:ln w="28575">
            <a:solidFill>
              <a:srgbClr val="CD2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9323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069042"/>
            <a:ext cx="544068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069042"/>
            <a:ext cx="544068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F53-1532-4BE6-AEFF-089233CEC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358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413809"/>
            <a:ext cx="1104138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1905318"/>
            <a:ext cx="5415676" cy="9337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2839085"/>
            <a:ext cx="5415676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1905318"/>
            <a:ext cx="5442347" cy="9337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2839085"/>
            <a:ext cx="5442347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F53-1532-4BE6-AEFF-089233CEC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446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F53-1532-4BE6-AEFF-089233CEC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469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F53-1532-4BE6-AEFF-089233CEC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319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8160"/>
            <a:ext cx="4128849" cy="181356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119082"/>
            <a:ext cx="6480810" cy="5523442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F53-1532-4BE6-AEFF-089233CEC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747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8160"/>
            <a:ext cx="4128849" cy="181356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119082"/>
            <a:ext cx="6480810" cy="5523442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F53-1532-4BE6-AEFF-089233CEC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77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2641" y="654347"/>
            <a:ext cx="4128849" cy="181356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119082"/>
            <a:ext cx="6480810" cy="5523442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2641" y="2467907"/>
            <a:ext cx="4128849" cy="4319800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F53-1532-4BE6-AEFF-089233CEC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624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F53-1532-4BE6-AEFF-089233CEC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7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069042"/>
            <a:ext cx="544068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069042"/>
            <a:ext cx="544068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F53-1532-4BE6-AEFF-089233CEC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514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413808"/>
            <a:ext cx="2760345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413808"/>
            <a:ext cx="8121015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F53-1532-4BE6-AEFF-089233CEC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621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rgbClr val="4F2D7F"/>
                </a:solidFill>
                <a:latin typeface="GT Walsheim Medium" panose="02000603040000020003" pitchFamily="50" charset="0"/>
                <a:ea typeface="GT Walsheim Medium" panose="02000603040000020003" pitchFamily="50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TLogo" descr="GTlogo-horizontal-strapline-RGB.png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58"/>
          <a:stretch/>
        </p:blipFill>
        <p:spPr>
          <a:xfrm>
            <a:off x="640084" y="7105076"/>
            <a:ext cx="2328318" cy="537791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666751" y="6972563"/>
            <a:ext cx="2186940" cy="0"/>
          </a:xfrm>
          <a:prstGeom prst="line">
            <a:avLst/>
          </a:prstGeom>
          <a:ln w="19050" cap="rnd">
            <a:solidFill>
              <a:srgbClr val="471E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BB6584E-9D20-4B22-A8D4-F4298A2ED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03075" y="7309511"/>
            <a:ext cx="512064" cy="303987"/>
          </a:xfrm>
          <a:prstGeom prst="rect">
            <a:avLst/>
          </a:prstGeom>
        </p:spPr>
        <p:txBody>
          <a:bodyPr anchor="b" anchorCtr="0"/>
          <a:lstStyle>
            <a:lvl1pPr algn="r">
              <a:defRPr sz="980"/>
            </a:lvl1pPr>
          </a:lstStyle>
          <a:p>
            <a:fld id="{0E0C512C-2A69-4D15-9349-877CDA6B8AB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pyright_GT">
            <a:extLst>
              <a:ext uri="{FF2B5EF4-FFF2-40B4-BE49-F238E27FC236}">
                <a16:creationId xmlns:a16="http://schemas.microsoft.com/office/drawing/2014/main" id="{991CF199-1191-4EFB-BDF9-3554B06E47A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323891" y="7417464"/>
            <a:ext cx="5559820" cy="28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rtl="0"/>
            <a:r>
              <a:rPr lang="en-US" sz="7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2017 Grant Thornton LLP  |  All rights reserved  | U.S. member firm of Grant Thornton International Ltd</a:t>
            </a:r>
          </a:p>
          <a:p>
            <a:pPr algn="r" rtl="0"/>
            <a:endParaRPr lang="en-US" sz="700" b="0" i="0" u="none" strike="noStrike" baseline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0"/>
            <a:endParaRPr lang="en-US" sz="700" b="0" i="0" u="none" strike="noStrike" kern="1200" baseline="3000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81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413809"/>
            <a:ext cx="1104138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1905318"/>
            <a:ext cx="5415676" cy="9337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2839085"/>
            <a:ext cx="5415676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1905318"/>
            <a:ext cx="5442347" cy="9337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2839085"/>
            <a:ext cx="5442347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F53-1532-4BE6-AEFF-089233CEC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0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F53-1532-4BE6-AEFF-089233CEC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42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F53-1532-4BE6-AEFF-089233CEC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67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8160"/>
            <a:ext cx="4128849" cy="181356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119082"/>
            <a:ext cx="6480810" cy="5523442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F53-1532-4BE6-AEFF-089233CEC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1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8160"/>
            <a:ext cx="4128849" cy="181356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119082"/>
            <a:ext cx="6480810" cy="5523442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F53-1532-4BE6-AEFF-089233CEC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38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413809"/>
            <a:ext cx="110413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069042"/>
            <a:ext cx="110413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7203864"/>
            <a:ext cx="28803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7203864"/>
            <a:ext cx="43205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7203864"/>
            <a:ext cx="28803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B8F53-1532-4BE6-AEFF-089233CEC5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2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rgbClr val="092848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rgbClr val="092848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rgbClr val="092848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rgbClr val="092848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rgbClr val="092848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rgbClr val="092848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413809"/>
            <a:ext cx="110413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069042"/>
            <a:ext cx="110413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7203864"/>
            <a:ext cx="28803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7203864"/>
            <a:ext cx="43205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7203864"/>
            <a:ext cx="28803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B8F53-1532-4BE6-AEFF-089233CEC5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5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</p:sldLayoutIdLst>
  <p:hf hdr="0" ftr="0" dt="0"/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rgbClr val="092848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rgbClr val="092848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rgbClr val="092848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rgbClr val="092848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rgbClr val="092848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rgbClr val="092848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413809"/>
            <a:ext cx="110413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069042"/>
            <a:ext cx="110413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7203864"/>
            <a:ext cx="28803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7203864"/>
            <a:ext cx="43205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7203864"/>
            <a:ext cx="28803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B8F53-1532-4BE6-AEFF-089233CEC5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8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</p:sldLayoutIdLst>
  <p:hf hdr="0" ftr="0" dt="0"/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rgbClr val="092848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rgbClr val="092848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rgbClr val="092848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rgbClr val="092848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rgbClr val="092848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rgbClr val="092848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public.govdelivery.com/accounts/USCIGIE/subscriber/new?topic_id=USCIGIE_66%22%3EClick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public.govdelivery.com/accounts/USCIGIE/subscriber/new?topic_id=USCIGIE_66%22%3EClic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F77938D-BE28-49F2-AF19-6C3C8B557879}"/>
              </a:ext>
            </a:extLst>
          </p:cNvPr>
          <p:cNvSpPr txBox="1"/>
          <p:nvPr/>
        </p:nvSpPr>
        <p:spPr>
          <a:xfrm>
            <a:off x="3392460" y="6468597"/>
            <a:ext cx="714886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92848"/>
                </a:solidFill>
                <a:effectLst/>
                <a:uLnTx/>
                <a:uFillTx/>
                <a:latin typeface="Franklin Gothic Book" panose="020B0503020102020204" pitchFamily="34" charset="0"/>
                <a:ea typeface="Cambria" panose="02040503050406030204" pitchFamily="18" charset="0"/>
                <a:cs typeface="Open Sans" panose="020B0606030504020204" pitchFamily="34" charset="0"/>
              </a:rPr>
              <a:t>Pandemic Response Accountability Committee (PRAC)</a:t>
            </a:r>
          </a:p>
          <a:p>
            <a:pPr defTabSz="457200">
              <a:defRPr/>
            </a:pPr>
            <a:r>
              <a:rPr lang="en-US" sz="2000" dirty="0">
                <a:solidFill>
                  <a:srgbClr val="092848"/>
                </a:solidFill>
                <a:latin typeface="Franklin Gothic Book"/>
                <a:ea typeface="Cambria"/>
                <a:cs typeface="Open Sans"/>
              </a:rPr>
              <a:t>March 16, 2022</a:t>
            </a: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srgbClr val="092848"/>
              </a:solidFill>
              <a:effectLst/>
              <a:uLnTx/>
              <a:uFillTx/>
              <a:latin typeface="Franklin Gothic Book"/>
              <a:ea typeface="Cambria"/>
              <a:cs typeface="Open San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588128-06B7-45B3-A7B4-964B823AA6B3}"/>
              </a:ext>
            </a:extLst>
          </p:cNvPr>
          <p:cNvCxnSpPr/>
          <p:nvPr/>
        </p:nvCxnSpPr>
        <p:spPr>
          <a:xfrm>
            <a:off x="3487825" y="6403714"/>
            <a:ext cx="749808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3C80CF4-4B2D-44C5-8669-6BE092B4C463}"/>
              </a:ext>
            </a:extLst>
          </p:cNvPr>
          <p:cNvSpPr txBox="1"/>
          <p:nvPr/>
        </p:nvSpPr>
        <p:spPr>
          <a:xfrm>
            <a:off x="3487825" y="5572717"/>
            <a:ext cx="8617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Transparency into $5 Trillion: </a:t>
            </a:r>
          </a:p>
          <a:p>
            <a:r>
              <a:rPr lang="en-US" sz="2400" dirty="0">
                <a:latin typeface="+mj-lt"/>
              </a:rPr>
              <a:t>How the PRAC Protects Pandemic Relief Funds</a:t>
            </a:r>
          </a:p>
        </p:txBody>
      </p:sp>
    </p:spTree>
    <p:extLst>
      <p:ext uri="{BB962C8B-B14F-4D97-AF65-F5344CB8AC3E}">
        <p14:creationId xmlns:p14="http://schemas.microsoft.com/office/powerpoint/2010/main" val="342807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04BF3F4-CB80-4BCE-AF4C-B6B6AAF540BE}"/>
              </a:ext>
            </a:extLst>
          </p:cNvPr>
          <p:cNvSpPr/>
          <p:nvPr/>
        </p:nvSpPr>
        <p:spPr>
          <a:xfrm>
            <a:off x="197818" y="2041427"/>
            <a:ext cx="7928151" cy="118570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4D8B17-E9B2-43B6-8E15-71A66E349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58" y="3644218"/>
            <a:ext cx="6975248" cy="305791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B0BEA-B8DC-4E1D-A8A4-C7C1A5001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44A47-9EA7-4189-A1F5-9BAB62D25343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92AF8B-8932-4BBD-B8DF-E020C36B3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62" y="253581"/>
            <a:ext cx="11816464" cy="816684"/>
          </a:xfrm>
        </p:spPr>
        <p:txBody>
          <a:bodyPr>
            <a:noAutofit/>
          </a:bodyPr>
          <a:lstStyle/>
          <a:p>
            <a:r>
              <a:rPr lang="en-US"/>
              <a:t>Connect with the PRAC | Newsletter and Social Media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EB4276-8F8C-42FF-8529-49608ED276F9}"/>
              </a:ext>
            </a:extLst>
          </p:cNvPr>
          <p:cNvSpPr/>
          <p:nvPr/>
        </p:nvSpPr>
        <p:spPr>
          <a:xfrm>
            <a:off x="6025960" y="6207947"/>
            <a:ext cx="457200" cy="4572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3E88C32-862E-4670-A4CF-FAA0B33CAB3D}"/>
              </a:ext>
            </a:extLst>
          </p:cNvPr>
          <p:cNvCxnSpPr>
            <a:cxnSpLocks/>
          </p:cNvCxnSpPr>
          <p:nvPr/>
        </p:nvCxnSpPr>
        <p:spPr>
          <a:xfrm flipH="1">
            <a:off x="6483160" y="5318115"/>
            <a:ext cx="2001874" cy="948076"/>
          </a:xfrm>
          <a:prstGeom prst="line">
            <a:avLst/>
          </a:prstGeom>
          <a:ln w="2857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D34DB4E-1E52-49EA-AF83-E490C422A2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32" y="2269689"/>
            <a:ext cx="678584" cy="4214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6D0D6F-F247-4E31-9697-FE3F1303E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070" y="2221300"/>
            <a:ext cx="2947160" cy="51818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CB7ED77-6F0E-4690-B54C-420A9861487C}"/>
              </a:ext>
            </a:extLst>
          </p:cNvPr>
          <p:cNvGrpSpPr/>
          <p:nvPr/>
        </p:nvGrpSpPr>
        <p:grpSpPr>
          <a:xfrm>
            <a:off x="6563546" y="2269695"/>
            <a:ext cx="1212007" cy="421395"/>
            <a:chOff x="6483160" y="2207847"/>
            <a:chExt cx="1212007" cy="421395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48B3D5A-4DE6-4EDE-BCA3-8BAC0E5B8BCA}"/>
                </a:ext>
              </a:extLst>
            </p:cNvPr>
            <p:cNvSpPr/>
            <p:nvPr/>
          </p:nvSpPr>
          <p:spPr>
            <a:xfrm>
              <a:off x="6483160" y="2207847"/>
              <a:ext cx="1212007" cy="42139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2AE4532-B474-42E6-9353-0B38554939D1}"/>
                </a:ext>
              </a:extLst>
            </p:cNvPr>
            <p:cNvSpPr txBox="1"/>
            <p:nvPr/>
          </p:nvSpPr>
          <p:spPr>
            <a:xfrm>
              <a:off x="6551195" y="2233878"/>
              <a:ext cx="10759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solidFill>
                    <a:schemeClr val="accent6"/>
                  </a:solidFill>
                  <a:latin typeface="+mj-lt"/>
                </a:rPr>
                <a:t>Subscribe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2CCD904-CBF5-4BC3-A143-20652911055E}"/>
              </a:ext>
            </a:extLst>
          </p:cNvPr>
          <p:cNvGrpSpPr/>
          <p:nvPr/>
        </p:nvGrpSpPr>
        <p:grpSpPr>
          <a:xfrm>
            <a:off x="4109492" y="2320088"/>
            <a:ext cx="2276472" cy="320610"/>
            <a:chOff x="4029108" y="2308632"/>
            <a:chExt cx="2276472" cy="32061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DC9EFBD-51F3-4E28-A9A7-527B2BDF7255}"/>
                </a:ext>
              </a:extLst>
            </p:cNvPr>
            <p:cNvCxnSpPr/>
            <p:nvPr/>
          </p:nvCxnSpPr>
          <p:spPr>
            <a:xfrm>
              <a:off x="4074846" y="2629242"/>
              <a:ext cx="2230734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BBA8041-EBF9-4527-BA8B-98E3F923B84B}"/>
                </a:ext>
              </a:extLst>
            </p:cNvPr>
            <p:cNvSpPr txBox="1"/>
            <p:nvPr/>
          </p:nvSpPr>
          <p:spPr>
            <a:xfrm>
              <a:off x="4029108" y="2308632"/>
              <a:ext cx="21626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accent4">
                      <a:lumMod val="90000"/>
                    </a:schemeClr>
                  </a:solidFill>
                </a:rPr>
                <a:t>example@website.com</a:t>
              </a:r>
            </a:p>
          </p:txBody>
        </p:sp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BEA7BC58-27CE-49A3-8A1E-A2CA64B0A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6386" y="1754653"/>
            <a:ext cx="3680740" cy="4770840"/>
          </a:xfrm>
          <a:prstGeom prst="rect">
            <a:avLst/>
          </a:prstGeom>
        </p:spPr>
      </p:pic>
      <p:pic>
        <p:nvPicPr>
          <p:cNvPr id="2" name="Picture 2" descr="PRAC logo.png">
            <a:extLst>
              <a:ext uri="{FF2B5EF4-FFF2-40B4-BE49-F238E27FC236}">
                <a16:creationId xmlns:a16="http://schemas.microsoft.com/office/drawing/2014/main" id="{6832A8F0-DB5A-426B-9EAB-35D44AA71E4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64948" y="6661887"/>
            <a:ext cx="585012" cy="5883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0EAB82A-F603-4B98-BF97-81CECBCEABDB}"/>
              </a:ext>
            </a:extLst>
          </p:cNvPr>
          <p:cNvSpPr txBox="1"/>
          <p:nvPr/>
        </p:nvSpPr>
        <p:spPr>
          <a:xfrm>
            <a:off x="617042" y="1435639"/>
            <a:ext cx="715851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hlinkClick r:id="rId7"/>
              </a:rPr>
              <a:t>Sign up for our emails </a:t>
            </a:r>
            <a:r>
              <a:rPr lang="en-US" sz="2400"/>
              <a:t> and follow us on Twitter</a:t>
            </a:r>
          </a:p>
        </p:txBody>
      </p:sp>
    </p:spTree>
    <p:extLst>
      <p:ext uri="{BB962C8B-B14F-4D97-AF65-F5344CB8AC3E}">
        <p14:creationId xmlns:p14="http://schemas.microsoft.com/office/powerpoint/2010/main" val="539272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45B97B9-D28B-4B3A-AF8C-42FE5C560649}"/>
              </a:ext>
            </a:extLst>
          </p:cNvPr>
          <p:cNvCxnSpPr>
            <a:cxnSpLocks/>
          </p:cNvCxnSpPr>
          <p:nvPr/>
        </p:nvCxnSpPr>
        <p:spPr>
          <a:xfrm flipH="1">
            <a:off x="4494705" y="4479932"/>
            <a:ext cx="1438595" cy="0"/>
          </a:xfrm>
          <a:prstGeom prst="line">
            <a:avLst/>
          </a:prstGeom>
          <a:ln w="28575">
            <a:solidFill>
              <a:schemeClr val="accent2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>
            <a:extLst>
              <a:ext uri="{FF2B5EF4-FFF2-40B4-BE49-F238E27FC236}">
                <a16:creationId xmlns:a16="http://schemas.microsoft.com/office/drawing/2014/main" id="{014450DC-FBD8-4CCF-A2F2-BF72B7607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The PRAC oversees $5 trillion in pandemic </a:t>
            </a:r>
            <a:r>
              <a:rPr lang="en-US"/>
              <a:t>r</a:t>
            </a:r>
            <a:r>
              <a:rPr lang="en-US" sz="4000"/>
              <a:t>elief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C81C922-4FF5-41D5-A5CA-58A7B8393E69}"/>
              </a:ext>
            </a:extLst>
          </p:cNvPr>
          <p:cNvSpPr txBox="1">
            <a:spLocks/>
          </p:cNvSpPr>
          <p:nvPr/>
        </p:nvSpPr>
        <p:spPr>
          <a:xfrm>
            <a:off x="1239016" y="1499538"/>
            <a:ext cx="4103167" cy="6721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D74B6"/>
                </a:solidFill>
                <a:effectLst/>
                <a:uLnTx/>
                <a:uFillTx/>
                <a:latin typeface="Franklin Gothic Demi"/>
                <a:ea typeface="Calibri" panose="020F0502020204030204" pitchFamily="34" charset="0"/>
                <a:cs typeface="Times New Roman" panose="02020603050405020304" pitchFamily="18" charset="0"/>
              </a:rPr>
              <a:t>$7.8B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848"/>
                </a:solidFill>
                <a:effectLst/>
                <a:uLnTx/>
                <a:uFillTx/>
                <a:latin typeface="Franklin Gothic Demi"/>
                <a:ea typeface="Calibri" panose="020F0502020204030204" pitchFamily="34" charset="0"/>
                <a:cs typeface="Times New Roman" panose="02020603050405020304" pitchFamily="18" charset="0"/>
              </a:rPr>
              <a:t>The Coronavirus Preparedness and Response Supplemental Appropriations Act, 2020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09595E-C3F5-4BE6-B026-9A919FB052CE}"/>
              </a:ext>
            </a:extLst>
          </p:cNvPr>
          <p:cNvSpPr txBox="1">
            <a:spLocks/>
          </p:cNvSpPr>
          <p:nvPr/>
        </p:nvSpPr>
        <p:spPr>
          <a:xfrm>
            <a:off x="8017245" y="1289374"/>
            <a:ext cx="2904645" cy="5552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D74B6"/>
                </a:solidFill>
                <a:effectLst/>
                <a:uLnTx/>
                <a:uFillTx/>
                <a:latin typeface="Franklin Gothic Demi"/>
                <a:ea typeface="Calibri" panose="020F0502020204030204" pitchFamily="34" charset="0"/>
                <a:cs typeface="Times New Roman" panose="02020603050405020304" pitchFamily="18" charset="0"/>
              </a:rPr>
              <a:t>$15.4B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848"/>
                </a:solidFill>
                <a:effectLst/>
                <a:uLnTx/>
                <a:uFillTx/>
                <a:latin typeface="Franklin Gothic Demi"/>
                <a:ea typeface="Calibri" panose="020F0502020204030204" pitchFamily="34" charset="0"/>
                <a:cs typeface="Times New Roman" panose="02020603050405020304" pitchFamily="18" charset="0"/>
              </a:rPr>
              <a:t>The Families First Coronavirus Response Act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35D3DED-9BCF-43EE-B01E-02A7BBCE2E6F}"/>
              </a:ext>
            </a:extLst>
          </p:cNvPr>
          <p:cNvSpPr txBox="1">
            <a:spLocks/>
          </p:cNvSpPr>
          <p:nvPr/>
        </p:nvSpPr>
        <p:spPr>
          <a:xfrm>
            <a:off x="8417122" y="3330936"/>
            <a:ext cx="3311816" cy="5552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D74B6"/>
                </a:solidFill>
                <a:effectLst/>
                <a:uLnTx/>
                <a:uFillTx/>
                <a:latin typeface="Franklin Gothic Demi"/>
                <a:ea typeface="Calibri" panose="020F0502020204030204" pitchFamily="34" charset="0"/>
                <a:cs typeface="Times New Roman" panose="02020603050405020304" pitchFamily="18" charset="0"/>
              </a:rPr>
              <a:t>$2.1T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848"/>
                </a:solidFill>
                <a:effectLst/>
                <a:uLnTx/>
                <a:uFillTx/>
                <a:latin typeface="Franklin Gothic Demi"/>
                <a:ea typeface="Calibri" panose="020F0502020204030204" pitchFamily="34" charset="0"/>
                <a:cs typeface="Times New Roman" panose="02020603050405020304" pitchFamily="18" charset="0"/>
              </a:rPr>
              <a:t>The Coronavirus Aid, Relief, and Economic Security Act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991079F-A193-4C2A-AF1F-F71AD3D949F3}"/>
              </a:ext>
            </a:extLst>
          </p:cNvPr>
          <p:cNvSpPr txBox="1">
            <a:spLocks/>
          </p:cNvSpPr>
          <p:nvPr/>
        </p:nvSpPr>
        <p:spPr>
          <a:xfrm>
            <a:off x="7324235" y="5533941"/>
            <a:ext cx="3151116" cy="5552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D74B6"/>
                </a:solidFill>
                <a:effectLst/>
                <a:uLnTx/>
                <a:uFillTx/>
                <a:latin typeface="Franklin Gothic Demi"/>
                <a:ea typeface="Calibri" panose="020F0502020204030204" pitchFamily="34" charset="0"/>
                <a:cs typeface="Times New Roman" panose="02020603050405020304" pitchFamily="18" charset="0"/>
              </a:rPr>
              <a:t>$483B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848"/>
                </a:solidFill>
                <a:effectLst/>
                <a:uLnTx/>
                <a:uFillTx/>
                <a:latin typeface="Franklin Gothic Demi"/>
                <a:ea typeface="Calibri" panose="020F0502020204030204" pitchFamily="34" charset="0"/>
                <a:cs typeface="Times New Roman" panose="02020603050405020304" pitchFamily="18" charset="0"/>
              </a:rPr>
              <a:t>Paycheck Protection Program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848"/>
                </a:solidFill>
                <a:effectLst/>
                <a:uLnTx/>
                <a:uFillTx/>
                <a:latin typeface="Franklin Gothic Demi"/>
                <a:ea typeface="Calibri" panose="020F0502020204030204" pitchFamily="34" charset="0"/>
                <a:cs typeface="Times New Roman" panose="02020603050405020304" pitchFamily="18" charset="0"/>
              </a:rPr>
              <a:t>and Health Care Enhancement Act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584021F-3050-4E9B-8FD9-8515B7C7BF15}"/>
              </a:ext>
            </a:extLst>
          </p:cNvPr>
          <p:cNvSpPr txBox="1">
            <a:spLocks/>
          </p:cNvSpPr>
          <p:nvPr/>
        </p:nvSpPr>
        <p:spPr>
          <a:xfrm>
            <a:off x="1670531" y="5442907"/>
            <a:ext cx="3479877" cy="9813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D74B6"/>
                </a:solidFill>
                <a:effectLst/>
                <a:uLnTx/>
                <a:uFillTx/>
                <a:latin typeface="Franklin Gothic Demi"/>
                <a:ea typeface="Calibri" panose="020F0502020204030204" pitchFamily="34" charset="0"/>
                <a:cs typeface="Times New Roman" panose="02020603050405020304" pitchFamily="18" charset="0"/>
              </a:rPr>
              <a:t>$900B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848"/>
                </a:solidFill>
                <a:effectLst/>
                <a:uLnTx/>
                <a:uFillTx/>
                <a:latin typeface="Franklin Gothic Demi"/>
                <a:ea typeface="Calibri" panose="020F0502020204030204" pitchFamily="34" charset="0"/>
                <a:cs typeface="Times New Roman" panose="02020603050405020304" pitchFamily="18" charset="0"/>
              </a:rPr>
              <a:t>The Coronavirus Response and Relief Supplemental Appropriations Act, 2021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DE5867-928B-4593-8009-62935CCA60D6}"/>
              </a:ext>
            </a:extLst>
          </p:cNvPr>
          <p:cNvCxnSpPr>
            <a:cxnSpLocks/>
          </p:cNvCxnSpPr>
          <p:nvPr/>
        </p:nvCxnSpPr>
        <p:spPr>
          <a:xfrm>
            <a:off x="6130973" y="1977263"/>
            <a:ext cx="0" cy="1640595"/>
          </a:xfrm>
          <a:prstGeom prst="line">
            <a:avLst/>
          </a:prstGeom>
          <a:ln w="28575">
            <a:solidFill>
              <a:schemeClr val="accent2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836B355-594A-474F-A005-A3B32489809D}"/>
              </a:ext>
            </a:extLst>
          </p:cNvPr>
          <p:cNvSpPr txBox="1"/>
          <p:nvPr/>
        </p:nvSpPr>
        <p:spPr>
          <a:xfrm>
            <a:off x="1353375" y="2210867"/>
            <a:ext cx="3782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002848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Signed into law on March 6, 2020, the Act provided emergency funding to Health and Human Services, the State Department, and the Small Business Administration.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43F809-D140-4C6C-B60B-2ACDD4997439}"/>
              </a:ext>
            </a:extLst>
          </p:cNvPr>
          <p:cNvSpPr txBox="1"/>
          <p:nvPr/>
        </p:nvSpPr>
        <p:spPr>
          <a:xfrm>
            <a:off x="1239016" y="6154985"/>
            <a:ext cx="42673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002848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Signed into law on December 27, 2020, this legislation extended federal unemployment benefits, provided direct payments to individuals, and started a second round of PPP loans.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584052-C1E9-48E4-A868-AF7A8B78CBEC}"/>
              </a:ext>
            </a:extLst>
          </p:cNvPr>
          <p:cNvSpPr txBox="1"/>
          <p:nvPr/>
        </p:nvSpPr>
        <p:spPr>
          <a:xfrm>
            <a:off x="7308185" y="6212673"/>
            <a:ext cx="34094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002848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Signed into law on April 24, 2020, the Act added funds to the Paycheck Protection Program (PPP) and other SBA programs.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ED0E68-7558-4009-B446-2E280736ED67}"/>
              </a:ext>
            </a:extLst>
          </p:cNvPr>
          <p:cNvSpPr txBox="1"/>
          <p:nvPr/>
        </p:nvSpPr>
        <p:spPr>
          <a:xfrm>
            <a:off x="7556737" y="1970340"/>
            <a:ext cx="3950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002848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Signed into law on March 18, 2020, the FFCR Act provided paid sick leave, tax credits, and free COVID-19 testing, while also expanding food assistance and unemployment benefits.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4EC444-7529-46F1-8BD9-E778C41ED12B}"/>
              </a:ext>
            </a:extLst>
          </p:cNvPr>
          <p:cNvSpPr txBox="1"/>
          <p:nvPr/>
        </p:nvSpPr>
        <p:spPr>
          <a:xfrm>
            <a:off x="8232388" y="4041412"/>
            <a:ext cx="3786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002848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Signed into law on March 27, 2020, the CARES Act created the Paycheck Protection Program, provided tax rebates to individuals, and provided relief to federal agencies.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FD6BB98-F17B-4A74-9F26-6B3279BE69D0}"/>
              </a:ext>
            </a:extLst>
          </p:cNvPr>
          <p:cNvCxnSpPr>
            <a:cxnSpLocks/>
          </p:cNvCxnSpPr>
          <p:nvPr/>
        </p:nvCxnSpPr>
        <p:spPr>
          <a:xfrm flipH="1">
            <a:off x="5379756" y="1980460"/>
            <a:ext cx="764005" cy="0"/>
          </a:xfrm>
          <a:prstGeom prst="line">
            <a:avLst/>
          </a:prstGeom>
          <a:ln w="28575">
            <a:solidFill>
              <a:schemeClr val="accent2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CF207B7-6E64-4296-92E4-A111D30049FE}"/>
              </a:ext>
            </a:extLst>
          </p:cNvPr>
          <p:cNvCxnSpPr>
            <a:cxnSpLocks/>
          </p:cNvCxnSpPr>
          <p:nvPr/>
        </p:nvCxnSpPr>
        <p:spPr>
          <a:xfrm>
            <a:off x="6648612" y="1664406"/>
            <a:ext cx="0" cy="1874598"/>
          </a:xfrm>
          <a:prstGeom prst="line">
            <a:avLst/>
          </a:prstGeom>
          <a:ln w="28575">
            <a:solidFill>
              <a:schemeClr val="accent2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D9D2B43-1638-4732-9104-24EA6CB6EFC2}"/>
              </a:ext>
            </a:extLst>
          </p:cNvPr>
          <p:cNvCxnSpPr>
            <a:cxnSpLocks/>
          </p:cNvCxnSpPr>
          <p:nvPr/>
        </p:nvCxnSpPr>
        <p:spPr>
          <a:xfrm flipH="1">
            <a:off x="6898760" y="3723134"/>
            <a:ext cx="1451710" cy="0"/>
          </a:xfrm>
          <a:prstGeom prst="line">
            <a:avLst/>
          </a:prstGeom>
          <a:ln w="28575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AB38DE1-C480-4285-BAE4-3F0AA835C749}"/>
              </a:ext>
            </a:extLst>
          </p:cNvPr>
          <p:cNvCxnSpPr>
            <a:cxnSpLocks/>
          </p:cNvCxnSpPr>
          <p:nvPr/>
        </p:nvCxnSpPr>
        <p:spPr>
          <a:xfrm>
            <a:off x="6768066" y="4118875"/>
            <a:ext cx="0" cy="1591971"/>
          </a:xfrm>
          <a:prstGeom prst="line">
            <a:avLst/>
          </a:prstGeom>
          <a:ln w="28575">
            <a:solidFill>
              <a:schemeClr val="accent2"/>
            </a:solidFill>
            <a:prstDash val="solid"/>
            <a:headEnd type="oval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9CA3EB3-2605-4B51-AE62-AA371557FC91}"/>
              </a:ext>
            </a:extLst>
          </p:cNvPr>
          <p:cNvCxnSpPr>
            <a:cxnSpLocks/>
          </p:cNvCxnSpPr>
          <p:nvPr/>
        </p:nvCxnSpPr>
        <p:spPr>
          <a:xfrm flipH="1">
            <a:off x="3936019" y="3886200"/>
            <a:ext cx="1920240" cy="0"/>
          </a:xfrm>
          <a:prstGeom prst="line">
            <a:avLst/>
          </a:prstGeom>
          <a:ln w="28575">
            <a:solidFill>
              <a:schemeClr val="accent2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C925E6C-FDE2-43B3-9A76-815A9446573D}"/>
              </a:ext>
            </a:extLst>
          </p:cNvPr>
          <p:cNvCxnSpPr>
            <a:cxnSpLocks/>
          </p:cNvCxnSpPr>
          <p:nvPr/>
        </p:nvCxnSpPr>
        <p:spPr>
          <a:xfrm flipH="1">
            <a:off x="6635824" y="1670800"/>
            <a:ext cx="1033710" cy="0"/>
          </a:xfrm>
          <a:prstGeom prst="line">
            <a:avLst/>
          </a:prstGeom>
          <a:ln w="28575">
            <a:solidFill>
              <a:schemeClr val="accent2"/>
            </a:solidFill>
            <a:prstDash val="solid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3AA98D1-80FA-4719-8870-6FB6977C1DDD}"/>
              </a:ext>
            </a:extLst>
          </p:cNvPr>
          <p:cNvCxnSpPr>
            <a:cxnSpLocks/>
          </p:cNvCxnSpPr>
          <p:nvPr/>
        </p:nvCxnSpPr>
        <p:spPr>
          <a:xfrm flipH="1">
            <a:off x="6761672" y="5698056"/>
            <a:ext cx="817297" cy="0"/>
          </a:xfrm>
          <a:prstGeom prst="line">
            <a:avLst/>
          </a:prstGeom>
          <a:ln w="28575">
            <a:solidFill>
              <a:schemeClr val="accent2"/>
            </a:solidFill>
            <a:prstDash val="solid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B76BA043-172E-4F47-9DCE-2DFBF9914A65}"/>
              </a:ext>
            </a:extLst>
          </p:cNvPr>
          <p:cNvSpPr txBox="1">
            <a:spLocks/>
          </p:cNvSpPr>
          <p:nvPr/>
        </p:nvSpPr>
        <p:spPr>
          <a:xfrm>
            <a:off x="782527" y="3475273"/>
            <a:ext cx="3089687" cy="5552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D74B6"/>
                </a:solidFill>
                <a:effectLst/>
                <a:uLnTx/>
                <a:uFillTx/>
                <a:latin typeface="Franklin Gothic Demi"/>
                <a:ea typeface="Calibri" panose="020F0502020204030204" pitchFamily="34" charset="0"/>
                <a:cs typeface="Times New Roman" panose="02020603050405020304" pitchFamily="18" charset="0"/>
              </a:rPr>
              <a:t>$1.9T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848"/>
                </a:solidFill>
                <a:effectLst/>
                <a:uLnTx/>
                <a:uFillTx/>
                <a:latin typeface="Franklin Gothic Demi"/>
                <a:ea typeface="Calibri" panose="020F0502020204030204" pitchFamily="34" charset="0"/>
                <a:cs typeface="Times New Roman" panose="02020603050405020304" pitchFamily="18" charset="0"/>
              </a:rPr>
              <a:t>American Rescue Plan Act of 2021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3AF21CA-A0C4-4FB7-8277-58B8A2D578BD}"/>
              </a:ext>
            </a:extLst>
          </p:cNvPr>
          <p:cNvSpPr txBox="1"/>
          <p:nvPr/>
        </p:nvSpPr>
        <p:spPr>
          <a:xfrm>
            <a:off x="221834" y="3987149"/>
            <a:ext cx="3907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002848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Signed into law on March 11, 2021, this legislation includes direct payments, unemployment benefits, and tax provisions as well as support for small businesses and schools.</a:t>
            </a:r>
          </a:p>
        </p:txBody>
      </p:sp>
      <p:pic>
        <p:nvPicPr>
          <p:cNvPr id="25" name="Picture 24" descr="A whit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66AF3853-AB0E-462E-A2E3-67A3C37A4E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82219">
            <a:off x="5077402" y="3097196"/>
            <a:ext cx="2201735" cy="222107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920CE6D-7869-4934-8B79-6A14ADE12577}"/>
              </a:ext>
            </a:extLst>
          </p:cNvPr>
          <p:cNvSpPr txBox="1"/>
          <p:nvPr/>
        </p:nvSpPr>
        <p:spPr>
          <a:xfrm>
            <a:off x="5692977" y="3238011"/>
            <a:ext cx="13905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E27023"/>
                </a:solidFill>
                <a:effectLst/>
                <a:uLnTx/>
                <a:uFillTx/>
                <a:latin typeface="Franklin Gothic Demi"/>
                <a:ea typeface="+mn-ea"/>
                <a:cs typeface="+mn-cs"/>
              </a:rPr>
              <a:t>$5+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E27023"/>
                </a:solidFill>
                <a:effectLst/>
                <a:uLnTx/>
                <a:uFillTx/>
                <a:latin typeface="Franklin Gothic Demi"/>
                <a:ea typeface="+mn-ea"/>
                <a:cs typeface="+mn-cs"/>
              </a:rPr>
              <a:t>Trillion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627EE41-1640-4CDF-BCD7-A3EF2557B3CC}"/>
              </a:ext>
            </a:extLst>
          </p:cNvPr>
          <p:cNvCxnSpPr>
            <a:cxnSpLocks/>
          </p:cNvCxnSpPr>
          <p:nvPr/>
        </p:nvCxnSpPr>
        <p:spPr>
          <a:xfrm>
            <a:off x="4498324" y="4467144"/>
            <a:ext cx="0" cy="994940"/>
          </a:xfrm>
          <a:prstGeom prst="line">
            <a:avLst/>
          </a:prstGeom>
          <a:ln w="28575">
            <a:solidFill>
              <a:schemeClr val="accent2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PRAC logo.png">
            <a:extLst>
              <a:ext uri="{FF2B5EF4-FFF2-40B4-BE49-F238E27FC236}">
                <a16:creationId xmlns:a16="http://schemas.microsoft.com/office/drawing/2014/main" id="{2F979D6B-AB94-4EA5-8BCA-43D509CFBD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6842" y="6213676"/>
            <a:ext cx="1033118" cy="103657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73726C-0BBF-4CF9-AEAF-8D33524B0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F53-1532-4BE6-AEFF-089233CEC5A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82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AA029-E4AA-4301-884E-FF0074327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ranklin Gothic Book"/>
              </a:rPr>
              <a:t>U.S. pandemic relief spending in context</a:t>
            </a:r>
          </a:p>
        </p:txBody>
      </p:sp>
      <p:graphicFrame>
        <p:nvGraphicFramePr>
          <p:cNvPr id="5" name="Content Placeholder 16">
            <a:extLst>
              <a:ext uri="{FF2B5EF4-FFF2-40B4-BE49-F238E27FC236}">
                <a16:creationId xmlns:a16="http://schemas.microsoft.com/office/drawing/2014/main" id="{32593498-E6F3-463B-BDEE-8A6C53C6AF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3404103"/>
              </p:ext>
            </p:extLst>
          </p:nvPr>
        </p:nvGraphicFramePr>
        <p:xfrm>
          <a:off x="1565832" y="1885534"/>
          <a:ext cx="9538186" cy="4725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69E4648-915A-44A3-97AB-4D5694093471}"/>
              </a:ext>
            </a:extLst>
          </p:cNvPr>
          <p:cNvSpPr txBox="1"/>
          <p:nvPr/>
        </p:nvSpPr>
        <p:spPr>
          <a:xfrm>
            <a:off x="339995" y="2441874"/>
            <a:ext cx="196531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2009</a:t>
            </a:r>
            <a:endParaRPr lang="en-US" sz="24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Franklin Gothic Book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Recovery Act</a:t>
            </a:r>
            <a:endParaRPr lang="en-US" sz="24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Franklin Gothic Book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1F5E86-83BF-4C4F-AB51-FB25DCCA90BD}"/>
              </a:ext>
            </a:extLst>
          </p:cNvPr>
          <p:cNvSpPr txBox="1"/>
          <p:nvPr/>
        </p:nvSpPr>
        <p:spPr>
          <a:xfrm>
            <a:off x="84750" y="3788120"/>
            <a:ext cx="222658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FY19</a:t>
            </a:r>
            <a:endParaRPr lang="en-US" sz="24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Franklin Gothic Book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Total Spending</a:t>
            </a:r>
            <a:endParaRPr lang="en-US" sz="24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Franklin Gothic Book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1CCEA6-65A9-4FD8-A683-B02A3BE9D231}"/>
              </a:ext>
            </a:extLst>
          </p:cNvPr>
          <p:cNvSpPr txBox="1"/>
          <p:nvPr/>
        </p:nvSpPr>
        <p:spPr>
          <a:xfrm>
            <a:off x="562725" y="5125745"/>
            <a:ext cx="174861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2020-2021 Pandemic</a:t>
            </a:r>
            <a:endParaRPr lang="en-US" sz="24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Franklin Gothic Book"/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0F853F56-7166-4CAB-9B7D-80EC18D77ECE}"/>
              </a:ext>
            </a:extLst>
          </p:cNvPr>
          <p:cNvSpPr txBox="1"/>
          <p:nvPr/>
        </p:nvSpPr>
        <p:spPr>
          <a:xfrm>
            <a:off x="5182309" y="6183910"/>
            <a:ext cx="1349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$ in Trillions</a:t>
            </a:r>
          </a:p>
        </p:txBody>
      </p:sp>
      <p:pic>
        <p:nvPicPr>
          <p:cNvPr id="3" name="Picture 2" descr="PRAC logo.png">
            <a:extLst>
              <a:ext uri="{FF2B5EF4-FFF2-40B4-BE49-F238E27FC236}">
                <a16:creationId xmlns:a16="http://schemas.microsoft.com/office/drawing/2014/main" id="{686865E7-2FD0-46C5-8074-4E54AC0A62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6842" y="6213676"/>
            <a:ext cx="1033118" cy="103657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1EC884-881A-4250-85A6-4491C4B9C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F53-1532-4BE6-AEFF-089233CEC5A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52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0FFBF-1835-44DC-863A-84E0F2120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ranklin Gothic Book"/>
              </a:rPr>
              <a:t>Tracking the money on PandemicOversight.gov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5A27BF-A7D3-4A1A-95A5-C075F15084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4398" y="1673764"/>
            <a:ext cx="5949338" cy="305143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C34D682-EFCC-40E6-8E08-ACB1C6B83F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69" y="3442013"/>
            <a:ext cx="6332230" cy="3722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PRAC logo.png">
            <a:extLst>
              <a:ext uri="{FF2B5EF4-FFF2-40B4-BE49-F238E27FC236}">
                <a16:creationId xmlns:a16="http://schemas.microsoft.com/office/drawing/2014/main" id="{285765D8-B5C0-4F20-84D6-26C90D7F37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6842" y="6213676"/>
            <a:ext cx="1033118" cy="103657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0439D2-0A28-4184-9743-8310DE582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F53-1532-4BE6-AEFF-089233CEC5A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23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30FFF0-33F2-4A27-9A47-F044C9674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Fighting pandemic-related </a:t>
            </a:r>
            <a:r>
              <a:rPr lang="en-US"/>
              <a:t>f</a:t>
            </a:r>
            <a:r>
              <a:rPr lang="en-US" sz="4000"/>
              <a:t>raud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379BF6-23DA-4334-8891-A9F0BB9C8047}"/>
              </a:ext>
            </a:extLst>
          </p:cNvPr>
          <p:cNvSpPr txBox="1"/>
          <p:nvPr/>
        </p:nvSpPr>
        <p:spPr>
          <a:xfrm>
            <a:off x="4232704" y="3717234"/>
            <a:ext cx="3648580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457200">
              <a:defRPr/>
            </a:pPr>
            <a:r>
              <a:rPr lang="en-US" sz="2800" b="1">
                <a:solidFill>
                  <a:srgbClr val="002848"/>
                </a:solidFill>
                <a:latin typeface="Franklin Gothic Book"/>
              </a:rPr>
              <a:t> 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848"/>
                </a:solidFill>
                <a:effectLst/>
                <a:uLnTx/>
                <a:uFillTx/>
                <a:latin typeface="Franklin Gothic Book"/>
              </a:rPr>
              <a:t>Fraud Task Force</a:t>
            </a:r>
            <a:endParaRPr lang="en-US" sz="2800" b="1" i="0" u="none" strike="noStrike" kern="1200" cap="none" spc="0" normalizeH="0" baseline="0" noProof="0">
              <a:ln>
                <a:noFill/>
              </a:ln>
              <a:solidFill>
                <a:srgbClr val="002848"/>
              </a:solidFill>
              <a:effectLst/>
              <a:uLnTx/>
              <a:uFillTx/>
              <a:latin typeface="Franklin Gothic Book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2848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094FF4-3160-44C3-9664-4203CE0E28C7}"/>
              </a:ext>
            </a:extLst>
          </p:cNvPr>
          <p:cNvSpPr txBox="1"/>
          <p:nvPr/>
        </p:nvSpPr>
        <p:spPr>
          <a:xfrm>
            <a:off x="8036223" y="3445653"/>
            <a:ext cx="416114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848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Identity Fraud Reduction &amp; Redress Working Group</a:t>
            </a:r>
            <a:endParaRPr lang="en-US" sz="2800" b="1" i="0" u="none" strike="noStrike" kern="1200" cap="none" spc="0" normalizeH="0" baseline="0" noProof="0">
              <a:ln>
                <a:noFill/>
              </a:ln>
              <a:solidFill>
                <a:srgbClr val="002848"/>
              </a:solidFill>
              <a:effectLst/>
              <a:uLnTx/>
              <a:uFillTx/>
              <a:latin typeface="Franklin Gothic Book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033A0B-95CC-41B0-A120-D0B5614B4E4B}"/>
              </a:ext>
            </a:extLst>
          </p:cNvPr>
          <p:cNvSpPr txBox="1"/>
          <p:nvPr/>
        </p:nvSpPr>
        <p:spPr>
          <a:xfrm>
            <a:off x="-62475" y="3404726"/>
            <a:ext cx="4577229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848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Pandemic Analytics </a:t>
            </a:r>
            <a:br>
              <a:rPr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Franklin Gothic Book"/>
              </a:rPr>
            </a:b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848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Center of Excellence</a:t>
            </a:r>
            <a:br>
              <a:rPr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Franklin Gothic Book"/>
              </a:rPr>
            </a:b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848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(PACE)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3661E7-9A73-4A87-841A-B429E39C881E}"/>
              </a:ext>
            </a:extLst>
          </p:cNvPr>
          <p:cNvSpPr txBox="1"/>
          <p:nvPr/>
        </p:nvSpPr>
        <p:spPr>
          <a:xfrm>
            <a:off x="340776" y="5763742"/>
            <a:ext cx="3779635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  <a:latin typeface="+mj-lt"/>
              </a:rPr>
              <a:t>1272</a:t>
            </a:r>
            <a:br>
              <a:rPr lang="en-US" sz="2800" dirty="0"/>
            </a:br>
            <a:r>
              <a:rPr lang="en-US" sz="2800" dirty="0"/>
              <a:t>Indictments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301C34-0F1A-46DD-BC5F-50404D1EC115}"/>
              </a:ext>
            </a:extLst>
          </p:cNvPr>
          <p:cNvSpPr txBox="1"/>
          <p:nvPr/>
        </p:nvSpPr>
        <p:spPr>
          <a:xfrm>
            <a:off x="4434986" y="5763742"/>
            <a:ext cx="377963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  <a:latin typeface="+mj-lt"/>
              </a:rPr>
              <a:t>949</a:t>
            </a:r>
            <a:br>
              <a:rPr lang="en-US" sz="2800" dirty="0"/>
            </a:br>
            <a:r>
              <a:rPr lang="en-US" sz="2800" dirty="0">
                <a:solidFill>
                  <a:srgbClr val="002848"/>
                </a:solidFill>
                <a:latin typeface="Franklin Gothic Book"/>
              </a:rPr>
              <a:t>Arrests 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582BB6-EB3E-494A-93E3-7C54C01AF82B}"/>
              </a:ext>
            </a:extLst>
          </p:cNvPr>
          <p:cNvSpPr txBox="1"/>
          <p:nvPr/>
        </p:nvSpPr>
        <p:spPr>
          <a:xfrm>
            <a:off x="8460843" y="5763741"/>
            <a:ext cx="3779634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  <a:latin typeface="+mj-lt"/>
              </a:rPr>
              <a:t>455</a:t>
            </a:r>
            <a:br>
              <a:rPr lang="en-US" sz="2800" dirty="0"/>
            </a:br>
            <a:r>
              <a:rPr lang="en-US" sz="2800" dirty="0">
                <a:solidFill>
                  <a:srgbClr val="0A2848"/>
                </a:solidFill>
                <a:latin typeface="Franklin Gothic Book"/>
              </a:rPr>
              <a:t>Convictions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783CDC6-27BD-4499-8715-57384DFDDA5E}"/>
              </a:ext>
            </a:extLst>
          </p:cNvPr>
          <p:cNvCxnSpPr/>
          <p:nvPr/>
        </p:nvCxnSpPr>
        <p:spPr>
          <a:xfrm flipV="1">
            <a:off x="338628" y="5157284"/>
            <a:ext cx="11825082" cy="48822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56D169FE-3A55-42DE-9F7E-16E396EC9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4453" y="1744898"/>
            <a:ext cx="2387451" cy="1209878"/>
          </a:xfrm>
          <a:prstGeom prst="rect">
            <a:avLst/>
          </a:prstGeom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1109C739-136F-4A29-96FD-3858C1961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9" y="1515690"/>
            <a:ext cx="1355221" cy="1665660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AC556718-3BBD-4D6B-8F85-658CF8B4A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262" y="1658565"/>
            <a:ext cx="2283842" cy="1375856"/>
          </a:xfrm>
          <a:prstGeom prst="rect">
            <a:avLst/>
          </a:prstGeom>
        </p:spPr>
      </p:pic>
      <p:pic>
        <p:nvPicPr>
          <p:cNvPr id="12" name="Picture 2" descr="PRAC logo.png">
            <a:extLst>
              <a:ext uri="{FF2B5EF4-FFF2-40B4-BE49-F238E27FC236}">
                <a16:creationId xmlns:a16="http://schemas.microsoft.com/office/drawing/2014/main" id="{93DC7CB1-7ED7-4609-A4AA-3783B096F6A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4436" y="6375205"/>
            <a:ext cx="852547" cy="856041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3712AB4-9AD8-456B-BAB4-B4D27F36C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F53-1532-4BE6-AEFF-089233CEC5A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23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5FEB7-79A2-4691-801D-7B2F49365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62" y="253581"/>
            <a:ext cx="11916928" cy="816684"/>
          </a:xfrm>
        </p:spPr>
        <p:txBody>
          <a:bodyPr>
            <a:normAutofit/>
          </a:bodyPr>
          <a:lstStyle/>
          <a:p>
            <a:r>
              <a:rPr lang="en-US"/>
              <a:t>Connecting federal, state, and local oversight entities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7890F-58FB-43CE-B172-DBD5ADC4D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391" y="1716825"/>
            <a:ext cx="7741083" cy="493151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/>
              <a:t>Regular listening posts meet monthly </a:t>
            </a:r>
          </a:p>
          <a:p>
            <a:pPr marL="0" indent="0">
              <a:buNone/>
            </a:pPr>
            <a:endParaRPr lang="en-US" sz="2900">
              <a:latin typeface="Franklin Gothic Book"/>
            </a:endParaRPr>
          </a:p>
          <a:p>
            <a:r>
              <a:rPr lang="en-US"/>
              <a:t>Participants include: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2900">
              <a:latin typeface="Franklin Gothic Book"/>
            </a:endParaRPr>
          </a:p>
          <a:p>
            <a:endParaRPr lang="en-US" sz="2900">
              <a:latin typeface="Franklin Gothic Book"/>
            </a:endParaRPr>
          </a:p>
          <a:p>
            <a:r>
              <a:rPr lang="en-US" sz="2900">
                <a:latin typeface="Franklin Gothic Book"/>
              </a:rPr>
              <a:t>Discuss key issues or areas of priority</a:t>
            </a:r>
            <a:endParaRPr lang="en-US"/>
          </a:p>
          <a:p>
            <a:pPr lvl="1"/>
            <a:r>
              <a:rPr lang="en-US"/>
              <a:t>Single Audit Requirements</a:t>
            </a:r>
          </a:p>
          <a:p>
            <a:pPr lvl="1"/>
            <a:r>
              <a:rPr lang="en-US"/>
              <a:t>OMB Guidance</a:t>
            </a:r>
          </a:p>
          <a:p>
            <a:pPr lvl="1"/>
            <a:r>
              <a:rPr lang="en-US"/>
              <a:t>Fraud Alerts and “Early Warnings”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B403FF-38E4-4B6C-923E-EE90DD79DBF7}"/>
              </a:ext>
            </a:extLst>
          </p:cNvPr>
          <p:cNvSpPr txBox="1"/>
          <p:nvPr/>
        </p:nvSpPr>
        <p:spPr>
          <a:xfrm>
            <a:off x="864612" y="2992688"/>
            <a:ext cx="2988542" cy="178510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09619" lvl="1" indent="-342922">
              <a:buFont typeface="Courier New" panose="02070309020205020404" pitchFamily="49" charset="0"/>
              <a:buChar char="o"/>
            </a:pPr>
            <a:r>
              <a:rPr lang="en-US" sz="2200"/>
              <a:t>PRAC</a:t>
            </a:r>
          </a:p>
          <a:p>
            <a:pPr marL="509619" lvl="1" indent="-342922">
              <a:buFont typeface="Courier New" panose="02070309020205020404" pitchFamily="49" charset="0"/>
              <a:buChar char="o"/>
            </a:pPr>
            <a:r>
              <a:rPr lang="en-US" sz="2200"/>
              <a:t>State Auditors</a:t>
            </a:r>
          </a:p>
          <a:p>
            <a:pPr marL="509619" lvl="1" indent="-342922">
              <a:buFont typeface="Courier New" panose="02070309020205020404" pitchFamily="49" charset="0"/>
              <a:buChar char="o"/>
            </a:pPr>
            <a:r>
              <a:rPr lang="en-US" sz="2200"/>
              <a:t>Local Auditors</a:t>
            </a:r>
          </a:p>
          <a:p>
            <a:pPr marL="509619" lvl="1" indent="-342922">
              <a:buFont typeface="Courier New" panose="02070309020205020404" pitchFamily="49" charset="0"/>
              <a:buChar char="o"/>
            </a:pPr>
            <a:r>
              <a:rPr lang="en-US" sz="2200"/>
              <a:t>NASACT</a:t>
            </a:r>
          </a:p>
          <a:p>
            <a:pPr marL="509619" lvl="1" indent="-342922">
              <a:buFont typeface="Courier New" panose="02070309020205020404" pitchFamily="49" charset="0"/>
              <a:buChar char="o"/>
            </a:pPr>
            <a:r>
              <a:rPr lang="en-US" sz="2200"/>
              <a:t>GAO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BEF9A0-9DE4-46F8-969D-29A0FE6A104E}"/>
              </a:ext>
            </a:extLst>
          </p:cNvPr>
          <p:cNvSpPr txBox="1"/>
          <p:nvPr/>
        </p:nvSpPr>
        <p:spPr>
          <a:xfrm>
            <a:off x="3881665" y="2992688"/>
            <a:ext cx="3140244" cy="144655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09619" lvl="1" indent="-342922">
              <a:buFont typeface="Courier New" panose="02070309020205020404" pitchFamily="49" charset="0"/>
              <a:buChar char="o"/>
            </a:pPr>
            <a:r>
              <a:rPr lang="en-US" sz="2200"/>
              <a:t>Federal OIG Staffs</a:t>
            </a:r>
          </a:p>
          <a:p>
            <a:pPr marL="509619" lvl="1" indent="-342922">
              <a:buFont typeface="Courier New" panose="02070309020205020404" pitchFamily="49" charset="0"/>
              <a:buChar char="o"/>
            </a:pPr>
            <a:r>
              <a:rPr lang="en-US" sz="2200"/>
              <a:t>AICPA</a:t>
            </a:r>
          </a:p>
          <a:p>
            <a:pPr marL="509619" lvl="1" indent="-342922">
              <a:buFont typeface="Courier New" panose="02070309020205020404" pitchFamily="49" charset="0"/>
              <a:buChar char="o"/>
            </a:pPr>
            <a:r>
              <a:rPr lang="en-US" sz="2200"/>
              <a:t>OMB</a:t>
            </a:r>
          </a:p>
          <a:p>
            <a:pPr marL="509619" lvl="1" indent="-342922">
              <a:buFont typeface="Courier New" panose="02070309020205020404" pitchFamily="49" charset="0"/>
              <a:buChar char="o"/>
            </a:pPr>
            <a:r>
              <a:rPr lang="en-US" sz="2200"/>
              <a:t>Auditors for Tribes</a:t>
            </a:r>
          </a:p>
        </p:txBody>
      </p:sp>
      <p:pic>
        <p:nvPicPr>
          <p:cNvPr id="10" name="Picture 9" descr="Icon, circle&#10;&#10;Description automatically generated">
            <a:extLst>
              <a:ext uri="{FF2B5EF4-FFF2-40B4-BE49-F238E27FC236}">
                <a16:creationId xmlns:a16="http://schemas.microsoft.com/office/drawing/2014/main" id="{6F7ECA03-C8A7-41C5-886D-484D8FD17A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1473" y="2254632"/>
            <a:ext cx="2131300" cy="213130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F444287-C030-41CA-B576-8B2B203F3C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0452" y="3886200"/>
            <a:ext cx="1195775" cy="1188600"/>
          </a:xfrm>
          <a:prstGeom prst="rect">
            <a:avLst/>
          </a:prstGeom>
        </p:spPr>
      </p:pic>
      <p:pic>
        <p:nvPicPr>
          <p:cNvPr id="4" name="Picture 2" descr="PRAC logo.png">
            <a:extLst>
              <a:ext uri="{FF2B5EF4-FFF2-40B4-BE49-F238E27FC236}">
                <a16:creationId xmlns:a16="http://schemas.microsoft.com/office/drawing/2014/main" id="{C07B2DD2-7100-48B5-8DCD-A8D00E8055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6842" y="6213676"/>
            <a:ext cx="1033118" cy="1036573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44272A5-5971-4B98-A128-D2247D353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F53-1532-4BE6-AEFF-089233CEC5A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12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BFACC-BC7E-4E0B-BFA4-364781053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62" y="253581"/>
            <a:ext cx="11546538" cy="816684"/>
          </a:xfrm>
        </p:spPr>
        <p:txBody>
          <a:bodyPr>
            <a:normAutofit fontScale="90000"/>
          </a:bodyPr>
          <a:lstStyle/>
          <a:p>
            <a:r>
              <a:rPr lang="en-US">
                <a:latin typeface="Franklin Gothic Book"/>
              </a:rPr>
              <a:t>Connecting with State Auditors: State Auditor-in-Residence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4B02E-0C50-4CFC-9C8A-DF51FD187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391" y="1716825"/>
            <a:ext cx="6135307" cy="49962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69645" indent="-969645">
              <a:buNone/>
            </a:pPr>
            <a:r>
              <a:rPr lang="en-US" sz="2800">
                <a:latin typeface="+mj-lt"/>
              </a:rPr>
              <a:t>WHAT</a:t>
            </a:r>
            <a:r>
              <a:rPr lang="en-US" sz="2800">
                <a:latin typeface="Franklin Gothic Book"/>
              </a:rPr>
              <a:t>: 6- to 12-month detail with the PRAC</a:t>
            </a:r>
          </a:p>
          <a:p>
            <a:pPr marL="0" indent="0" algn="ctr">
              <a:buNone/>
            </a:pPr>
            <a:r>
              <a:rPr lang="en-US" sz="2800" i="1">
                <a:latin typeface="Franklin Gothic Book"/>
              </a:rPr>
              <a:t>Work on cross-cutting projects</a:t>
            </a:r>
          </a:p>
          <a:p>
            <a:pPr marL="0" indent="0" algn="ctr">
              <a:buNone/>
            </a:pPr>
            <a:r>
              <a:rPr lang="en-US" sz="2800" i="1">
                <a:latin typeface="Franklin Gothic Book"/>
              </a:rPr>
              <a:t>Network with federal OIG staff</a:t>
            </a:r>
          </a:p>
          <a:p>
            <a:pPr marL="0" indent="0" algn="ctr">
              <a:buNone/>
            </a:pPr>
            <a:r>
              <a:rPr lang="en-US" sz="2800" i="1">
                <a:latin typeface="Franklin Gothic Book"/>
              </a:rPr>
              <a:t>Participate in subcommittee and other coordination meetings</a:t>
            </a:r>
          </a:p>
          <a:p>
            <a:pPr marL="0" indent="0" algn="ctr">
              <a:buNone/>
            </a:pPr>
            <a:endParaRPr lang="en-US" sz="2800" i="1"/>
          </a:p>
          <a:p>
            <a:pPr marL="858520" indent="-858520">
              <a:buNone/>
            </a:pPr>
            <a:r>
              <a:rPr lang="en-US" sz="2800">
                <a:latin typeface="+mj-lt"/>
              </a:rPr>
              <a:t>WHO</a:t>
            </a:r>
            <a:r>
              <a:rPr lang="en-US" sz="2800">
                <a:latin typeface="Franklin Gothic Book"/>
              </a:rPr>
              <a:t>: Piloting with 1 or 2 mid-level or senior auditor staff from state auditors’ offices on rotation</a:t>
            </a:r>
          </a:p>
        </p:txBody>
      </p:sp>
      <p:pic>
        <p:nvPicPr>
          <p:cNvPr id="20" name="Picture 1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7B5B0BA-DB27-42AF-8908-98E2B39825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8352" y="2584265"/>
            <a:ext cx="2121547" cy="2121547"/>
          </a:xfrm>
          <a:prstGeom prst="rect">
            <a:avLst/>
          </a:prstGeom>
        </p:spPr>
      </p:pic>
      <p:pic>
        <p:nvPicPr>
          <p:cNvPr id="4" name="Picture 2" descr="PRAC logo.png">
            <a:extLst>
              <a:ext uri="{FF2B5EF4-FFF2-40B4-BE49-F238E27FC236}">
                <a16:creationId xmlns:a16="http://schemas.microsoft.com/office/drawing/2014/main" id="{F28CE0A5-424C-4CD8-9DC9-218E345AB9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6842" y="6213676"/>
            <a:ext cx="1033118" cy="103657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AB88-9164-47C2-A150-1714CDBD4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F53-1532-4BE6-AEFF-089233CEC5A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5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30FFF0-33F2-4A27-9A47-F044C9674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61" y="253581"/>
            <a:ext cx="11787699" cy="816684"/>
          </a:xfrm>
        </p:spPr>
        <p:txBody>
          <a:bodyPr>
            <a:noAutofit/>
          </a:bodyPr>
          <a:lstStyle/>
          <a:p>
            <a:r>
              <a:rPr lang="en-US"/>
              <a:t>Identifying lessons learned and risks that cross agency and program boundaries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AD6A86-448A-45A8-A62A-029040037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" y="1944760"/>
            <a:ext cx="5224443" cy="3942079"/>
          </a:xfrm>
          <a:prstGeom prst="rect">
            <a:avLst/>
          </a:prstGeom>
        </p:spPr>
      </p:pic>
      <p:pic>
        <p:nvPicPr>
          <p:cNvPr id="2" name="Picture 2" descr="PRAC logo.png">
            <a:extLst>
              <a:ext uri="{FF2B5EF4-FFF2-40B4-BE49-F238E27FC236}">
                <a16:creationId xmlns:a16="http://schemas.microsoft.com/office/drawing/2014/main" id="{92270BDD-7E62-4A3E-ABC9-1786CC95D2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6842" y="6213676"/>
            <a:ext cx="1033118" cy="10365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D8D2C9-FA7E-4BC4-9B11-54978690FED0}"/>
              </a:ext>
            </a:extLst>
          </p:cNvPr>
          <p:cNvSpPr txBox="1"/>
          <p:nvPr/>
        </p:nvSpPr>
        <p:spPr>
          <a:xfrm>
            <a:off x="5568838" y="1793883"/>
            <a:ext cx="6328643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/>
              <a:t>The PRAC and its members have issued 360+ oversight reports. We've covered a lot and recommended a lot.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280E72-F73F-40E0-87B0-027493DCCEC3}"/>
              </a:ext>
            </a:extLst>
          </p:cNvPr>
          <p:cNvSpPr txBox="1"/>
          <p:nvPr/>
        </p:nvSpPr>
        <p:spPr>
          <a:xfrm>
            <a:off x="5647264" y="3334890"/>
            <a:ext cx="656372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D74B6"/>
                </a:solidFill>
              </a:rPr>
              <a:t>Our new report breaks it all down to five basics.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BE7FC0-A4AE-4C04-A0A9-A29A91E38F07}"/>
              </a:ext>
            </a:extLst>
          </p:cNvPr>
          <p:cNvSpPr txBox="1"/>
          <p:nvPr/>
        </p:nvSpPr>
        <p:spPr>
          <a:xfrm>
            <a:off x="5799643" y="4019363"/>
            <a:ext cx="6896354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/>
              <a:t>1. Verify eligibility before sending money</a:t>
            </a:r>
          </a:p>
          <a:p>
            <a:endParaRPr lang="en-US" sz="2000"/>
          </a:p>
          <a:p>
            <a:r>
              <a:rPr lang="en-US" sz="2000"/>
              <a:t>2. Give underserved communities better access to relief funds</a:t>
            </a:r>
          </a:p>
          <a:p>
            <a:endParaRPr lang="en-US" sz="2000"/>
          </a:p>
          <a:p>
            <a:r>
              <a:rPr lang="en-US" sz="2000"/>
              <a:t>3. Use existing data to prevent fraud</a:t>
            </a:r>
          </a:p>
          <a:p>
            <a:endParaRPr lang="en-US" sz="2000"/>
          </a:p>
          <a:p>
            <a:r>
              <a:rPr lang="en-US" sz="2000"/>
              <a:t>4. Get guidance out quickly and accurately</a:t>
            </a:r>
          </a:p>
          <a:p>
            <a:endParaRPr lang="en-US" sz="2000"/>
          </a:p>
          <a:p>
            <a:r>
              <a:rPr lang="en-US" sz="2000"/>
              <a:t>5. Let the public see who got grants and loans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C9295-774D-4CDC-9A27-FF175EE14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F53-1532-4BE6-AEFF-089233CEC5A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11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13E644-C3F8-48B1-8B91-E7E72B8C7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62" y="239572"/>
            <a:ext cx="11041380" cy="816684"/>
          </a:xfrm>
        </p:spPr>
        <p:txBody>
          <a:bodyPr/>
          <a:lstStyle/>
          <a:p>
            <a:r>
              <a:rPr lang="en-US"/>
              <a:t>Resources: Stakeholder Listening Sessions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597712-37E0-4152-BCED-DA8E5E85B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46" y="2351455"/>
            <a:ext cx="6014339" cy="4773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B6BF39-F95A-4352-8125-3F1EE87CC1AC}"/>
              </a:ext>
            </a:extLst>
          </p:cNvPr>
          <p:cNvSpPr txBox="1"/>
          <p:nvPr/>
        </p:nvSpPr>
        <p:spPr>
          <a:xfrm>
            <a:off x="519746" y="1601011"/>
            <a:ext cx="6239808" cy="1200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1">
                <a:latin typeface="+mj-lt"/>
              </a:rPr>
              <a:t>Did pandemic relief reach the underserved?</a:t>
            </a:r>
          </a:p>
          <a:p>
            <a:endParaRPr lang="en-US" sz="2401">
              <a:latin typeface="+mj-lt"/>
            </a:endParaRPr>
          </a:p>
          <a:p>
            <a:endParaRPr lang="en-US" sz="2401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9BB424-309B-47E5-AAF4-484A4E165AEF}"/>
              </a:ext>
            </a:extLst>
          </p:cNvPr>
          <p:cNvSpPr txBox="1"/>
          <p:nvPr/>
        </p:nvSpPr>
        <p:spPr>
          <a:xfrm>
            <a:off x="7287687" y="4558216"/>
            <a:ext cx="4786513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/>
              <a:t>You can watch video recaps of 9+ events at</a:t>
            </a:r>
            <a:endParaRPr lang="en-US"/>
          </a:p>
          <a:p>
            <a:pPr algn="ctr"/>
            <a:r>
              <a:rPr lang="en-US" sz="2800" b="1"/>
              <a:t>PandemicOversight.gov </a:t>
            </a:r>
            <a:endParaRPr lang="en-US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9847828-A7B3-48C6-B9BE-8F365AF3D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032" y="1564994"/>
            <a:ext cx="4939173" cy="27705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51662F-3A34-4A76-84FD-7C94BE4C730E}"/>
              </a:ext>
            </a:extLst>
          </p:cNvPr>
          <p:cNvSpPr txBox="1"/>
          <p:nvPr/>
        </p:nvSpPr>
        <p:spPr>
          <a:xfrm>
            <a:off x="7287688" y="6165859"/>
            <a:ext cx="471524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/>
              <a:t>Receive invites right in your inbox by</a:t>
            </a:r>
            <a:r>
              <a:rPr lang="en-US" sz="2200">
                <a:hlinkClick r:id="rId4"/>
              </a:rPr>
              <a:t> signing up for our email newsletters</a:t>
            </a:r>
            <a:endParaRPr lang="en-US" sz="2200"/>
          </a:p>
        </p:txBody>
      </p:sp>
      <p:pic>
        <p:nvPicPr>
          <p:cNvPr id="12" name="Picture 2" descr="PRAC logo.png">
            <a:extLst>
              <a:ext uri="{FF2B5EF4-FFF2-40B4-BE49-F238E27FC236}">
                <a16:creationId xmlns:a16="http://schemas.microsoft.com/office/drawing/2014/main" id="{C7DD492C-F796-4DF0-A3E3-911419E8B5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9388" y="194785"/>
            <a:ext cx="1033118" cy="103657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F5D723-1C79-4182-B5F5-A38A9EE87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F53-1532-4BE6-AEFF-089233CEC5A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5969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New PRAC Brand">
      <a:dk1>
        <a:srgbClr val="002848"/>
      </a:dk1>
      <a:lt1>
        <a:sysClr val="window" lastClr="FFFFFF"/>
      </a:lt1>
      <a:dk2>
        <a:srgbClr val="002848"/>
      </a:dk2>
      <a:lt2>
        <a:srgbClr val="E6E7E8"/>
      </a:lt2>
      <a:accent1>
        <a:srgbClr val="002848"/>
      </a:accent1>
      <a:accent2>
        <a:srgbClr val="0D74B6"/>
      </a:accent2>
      <a:accent3>
        <a:srgbClr val="E27023"/>
      </a:accent3>
      <a:accent4>
        <a:srgbClr val="E6E7E8"/>
      </a:accent4>
      <a:accent5>
        <a:srgbClr val="808080"/>
      </a:accent5>
      <a:accent6>
        <a:srgbClr val="FFFFFF"/>
      </a:accent6>
      <a:hlink>
        <a:srgbClr val="0E74B6"/>
      </a:hlink>
      <a:folHlink>
        <a:srgbClr val="808080"/>
      </a:folHlink>
    </a:clrScheme>
    <a:fontScheme name="Draft 1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AC Template - Copy.potx" id="{2C519853-5A9F-4311-9879-064C12647D3E}" vid="{CCE3E81C-777F-40E1-B768-46631942CD26}"/>
    </a:ext>
  </a:extLst>
</a:theme>
</file>

<file path=ppt/theme/theme2.xml><?xml version="1.0" encoding="utf-8"?>
<a:theme xmlns:a="http://schemas.openxmlformats.org/drawingml/2006/main" name="Office Theme">
  <a:themeElements>
    <a:clrScheme name="New PRAC Brand">
      <a:dk1>
        <a:srgbClr val="002848"/>
      </a:dk1>
      <a:lt1>
        <a:srgbClr val="FFFFFF"/>
      </a:lt1>
      <a:dk2>
        <a:srgbClr val="002848"/>
      </a:dk2>
      <a:lt2>
        <a:srgbClr val="E6E7E8"/>
      </a:lt2>
      <a:accent1>
        <a:srgbClr val="002848"/>
      </a:accent1>
      <a:accent2>
        <a:srgbClr val="0D74B6"/>
      </a:accent2>
      <a:accent3>
        <a:srgbClr val="E27023"/>
      </a:accent3>
      <a:accent4>
        <a:srgbClr val="E6E7E8"/>
      </a:accent4>
      <a:accent5>
        <a:srgbClr val="595959"/>
      </a:accent5>
      <a:accent6>
        <a:srgbClr val="FFFFFF"/>
      </a:accent6>
      <a:hlink>
        <a:srgbClr val="0E74B6"/>
      </a:hlink>
      <a:folHlink>
        <a:srgbClr val="808080"/>
      </a:folHlink>
    </a:clrScheme>
    <a:fontScheme name="Draft 1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AC Template - Copy.potx" id="{2C519853-5A9F-4311-9879-064C12647D3E}" vid="{CCE3E81C-777F-40E1-B768-46631942CD26}"/>
    </a:ext>
  </a:extLst>
</a:theme>
</file>

<file path=ppt/theme/theme3.xml><?xml version="1.0" encoding="utf-8"?>
<a:theme xmlns:a="http://schemas.openxmlformats.org/drawingml/2006/main" name="2_Office Theme">
  <a:themeElements>
    <a:clrScheme name="PRAC Brand">
      <a:dk1>
        <a:sysClr val="windowText" lastClr="000000"/>
      </a:dk1>
      <a:lt1>
        <a:sysClr val="window" lastClr="FFFFFF"/>
      </a:lt1>
      <a:dk2>
        <a:srgbClr val="0A2848"/>
      </a:dk2>
      <a:lt2>
        <a:srgbClr val="E6E7E8"/>
      </a:lt2>
      <a:accent1>
        <a:srgbClr val="0A2848"/>
      </a:accent1>
      <a:accent2>
        <a:srgbClr val="0E74B6"/>
      </a:accent2>
      <a:accent3>
        <a:srgbClr val="CC2127"/>
      </a:accent3>
      <a:accent4>
        <a:srgbClr val="E6E7E8"/>
      </a:accent4>
      <a:accent5>
        <a:srgbClr val="808080"/>
      </a:accent5>
      <a:accent6>
        <a:srgbClr val="FFFFFF"/>
      </a:accent6>
      <a:hlink>
        <a:srgbClr val="0E74B6"/>
      </a:hlink>
      <a:folHlink>
        <a:srgbClr val="808080"/>
      </a:folHlink>
    </a:clrScheme>
    <a:fontScheme name="Draft 1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AC Template.potx" id="{B0C7AF45-98CB-4E8A-BFE1-4B5BCA74A045}" vid="{AF409F70-AD10-4200-88CA-840BD77E1AB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DA791B1D81C044B73B3E188DB8F748" ma:contentTypeVersion="10" ma:contentTypeDescription="Create a new document." ma:contentTypeScope="" ma:versionID="2ccdd97fcbc68575e619374649b7233d">
  <xsd:schema xmlns:xsd="http://www.w3.org/2001/XMLSchema" xmlns:xs="http://www.w3.org/2001/XMLSchema" xmlns:p="http://schemas.microsoft.com/office/2006/metadata/properties" xmlns:ns2="a17424ee-bbd5-4577-870c-c501b04b160e" xmlns:ns3="97d7b785-f88b-4bcc-a5cd-fa636158d41f" targetNamespace="http://schemas.microsoft.com/office/2006/metadata/properties" ma:root="true" ma:fieldsID="643f42d92ab4f272b54245cfb73b9b5e" ns2:_="" ns3:_="">
    <xsd:import namespace="a17424ee-bbd5-4577-870c-c501b04b160e"/>
    <xsd:import namespace="97d7b785-f88b-4bcc-a5cd-fa636158d4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7424ee-bbd5-4577-870c-c501b04b16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d7b785-f88b-4bcc-a5cd-fa636158d41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E9EAAD-B388-4F74-988B-BAB37B96F56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B0290A7-D9D2-468F-BF79-2C8F1946098A}">
  <ds:schemaRefs>
    <ds:schemaRef ds:uri="97d7b785-f88b-4bcc-a5cd-fa636158d41f"/>
    <ds:schemaRef ds:uri="a17424ee-bbd5-4577-870c-c501b04b160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E2F910F-AD2C-4BD2-9AEC-2C74752A96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605</Words>
  <Application>Microsoft Office PowerPoint</Application>
  <PresentationFormat>Custom</PresentationFormat>
  <Paragraphs>102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Courier New</vt:lpstr>
      <vt:lpstr>Franklin Gothic Book</vt:lpstr>
      <vt:lpstr>Franklin Gothic Demi</vt:lpstr>
      <vt:lpstr>GT Walsheim Medium</vt:lpstr>
      <vt:lpstr>Wingdings</vt:lpstr>
      <vt:lpstr>1_Office Theme</vt:lpstr>
      <vt:lpstr>Office Theme</vt:lpstr>
      <vt:lpstr>2_Office Theme</vt:lpstr>
      <vt:lpstr>PowerPoint Presentation</vt:lpstr>
      <vt:lpstr>The PRAC oversees $5 trillion in pandemic relief</vt:lpstr>
      <vt:lpstr>U.S. pandemic relief spending in context</vt:lpstr>
      <vt:lpstr>Tracking the money on PandemicOversight.gov</vt:lpstr>
      <vt:lpstr>Fighting pandemic-related fraud</vt:lpstr>
      <vt:lpstr>Connecting federal, state, and local oversight entities</vt:lpstr>
      <vt:lpstr>Connecting with State Auditors: State Auditor-in-Residence</vt:lpstr>
      <vt:lpstr>Identifying lessons learned and risks that cross agency and program boundaries</vt:lpstr>
      <vt:lpstr>Resources: Stakeholder Listening Sessions</vt:lpstr>
      <vt:lpstr>Connect with the PRAC | Newsletter and Social Media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Westbrooks</dc:creator>
  <cp:lastModifiedBy>Lisa Reijula</cp:lastModifiedBy>
  <cp:revision>3</cp:revision>
  <dcterms:created xsi:type="dcterms:W3CDTF">2021-09-28T18:32:09Z</dcterms:created>
  <dcterms:modified xsi:type="dcterms:W3CDTF">2022-03-15T16:25:16Z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0x010100FEDA791B1D81C044B73B3E188DB8F748</vt:lpwstr>
  </property>
</Properties>
</file>